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6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ithia Stephen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C887F-5A9A-41F7-BC79-6A65CB9299BE}">
  <a:tblStyle styleId="{6B3C887F-5A9A-41F7-BC79-6A65CB9299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88"/>
    <p:restoredTop sz="94699"/>
  </p:normalViewPr>
  <p:slideViewPr>
    <p:cSldViewPr snapToGrid="0">
      <p:cViewPr varScale="1">
        <p:scale>
          <a:sx n="103" d="100"/>
          <a:sy n="103" d="100"/>
        </p:scale>
        <p:origin x="936" y="176"/>
      </p:cViewPr>
      <p:guideLst/>
    </p:cSldViewPr>
  </p:slideViewPr>
  <p:outlineViewPr>
    <p:cViewPr>
      <p:scale>
        <a:sx n="33" d="100"/>
        <a:sy n="33" d="100"/>
      </p:scale>
      <p:origin x="0" y="-137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1387d2fad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1387d2fad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31387d2fad_0_3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1eab021c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1eab021c39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1eab021c39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c2fdbd66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2c2fdbd66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2c2fdbd66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36b56f088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36b56f0883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g136b56f0883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6b56f088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6b56f0883_0_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136b56f0883_0_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242e97fa7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242e97fa7_0_5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3242e97fa7_0_5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eab021c39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1eab021c39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11eab021c39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2c2fdbd66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2c2fdbd667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2c2fdbd667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404aadfaf3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404aadfaf3_2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1404aadfaf3_2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6b56f088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6b56f0883_0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g136b56f0883_0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723aa6a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d723aa6aa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g13d723aa6a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27d8a6bfd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27d8a6bfda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g127d8a6bfda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3242e97fa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3242e97fa7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 you have any examples to provide?</a:t>
            </a:r>
            <a:endParaRPr/>
          </a:p>
        </p:txBody>
      </p:sp>
      <p:sp>
        <p:nvSpPr>
          <p:cNvPr id="323" name="Google Shape;323;g13242e97fa7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1387d2fad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31387d2fad_0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131387d2fad_0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27d8a6bfd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27d8a6bfda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g127d8a6bfda_0_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7d8a6bfd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27d8a6bfda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27d8a6bfda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242e97fa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3242e97fa7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13242e97fa7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127d8a6bfd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127d8a6bfda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g127d8a6bfda_0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1404aadfaf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1404aadfaf3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g1404aadfaf3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3242e97fa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3242e97fa7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13242e97fa7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131a7843e9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131a7843e90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131a7843e90_0_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1a7843e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1a7843e9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131a7843e9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31a7843e9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31a7843e9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131a7843e9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2c2fdbd66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2c2fdbd667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12c2fdbd667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27d8a6bf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127d8a6bfd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127d8a6bfd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131a7843e90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131a7843e90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g131a7843e90_0_2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1eab021c3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1eab021c39_0_1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g11eab021c39_0_1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33850b0e0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33850b0e01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133850b0e01_0_1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31387d2fad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31387d2fad_0_1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g131387d2fad_0_1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2c2fdbd66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2c2fdbd667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12c2fdbd667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33850b0e0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33850b0e01_0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g133850b0e01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133850b0e01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133850b0e01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g133850b0e01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c2fdbd66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c2fdbd667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2c2fdbd667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1eab021c39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11eab021c39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g11eab021c39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13d723aa6a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13d723aa6aa_0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13d723aa6aa_0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3d723aa6aa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3d723aa6aa_0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g13d723aa6aa_0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3d723aa6a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3d723aa6a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g13d723aa6aa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36b56f0883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136b56f0883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g136b56f0883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3242e97fa7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3242e97fa7_0_3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g13242e97fa7_0_3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11eab021c39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11eab021c39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11eab021c39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131387d2fad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131387d2fad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g131387d2fad_0_2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13242e97fa7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13242e97fa7_0_5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g13242e97fa7_0_5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131387d2fa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131387d2fa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g131387d2fad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eab021c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1eab021c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1eab021c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133850b0e0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133850b0e01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g133850b0e01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1eab021c39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1eab021c39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g11eab021c39_0_2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127d8a6bfda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127d8a6bfda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127d8a6bfda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33850b0e01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33850b0e01_0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133850b0e01_0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133850b0e01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3" name="Google Shape;723;g133850b0e01_0_3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g133850b0e01_0_3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133850b0e01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133850b0e01_0_3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g133850b0e01_0_3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33850b0e01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33850b0e01_0_3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g133850b0e01_0_3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27d8a6bfd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27d8a6bfd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g127d8a6bfda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33850b0e01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33850b0e01_0_3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g133850b0e01_0_3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cf7c3247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cf7c32475_0_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Student-centered learning, then, occurs when course design is usable, readable, and accessible. It means considering students’ learning needs when designing a course and requires both purposeful design and evaluation. And now, we will delve deeper into these topics, starting with usability.</a:t>
            </a:r>
            <a:endParaRPr/>
          </a:p>
        </p:txBody>
      </p:sp>
      <p:sp>
        <p:nvSpPr>
          <p:cNvPr id="114" name="Google Shape;114;g12cf7c32475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133850b0e0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133850b0e01_0_3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g133850b0e01_0_3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1404aadfaf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1404aadfaf3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g1404aadfaf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c2fdbd66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c2fdbd66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12c2fdbd66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c2fdbd6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c2fdbd66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2c2fdbd6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04aadfaf3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404aadfaf3_2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404aadfaf3_2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519763" y="552968"/>
            <a:ext cx="10915049" cy="84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600"/>
              <a:buFont typeface="Arial"/>
              <a:buNone/>
              <a:defRPr sz="3600" b="0" i="0">
                <a:solidFill>
                  <a:srgbClr val="8416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519763" y="1562632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600"/>
              <a:buFont typeface="Arial"/>
              <a:buNone/>
              <a:defRPr>
                <a:solidFill>
                  <a:srgbClr val="8416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09600" y="1261242"/>
            <a:ext cx="5384800" cy="441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97600" y="1261242"/>
            <a:ext cx="5384800" cy="441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600"/>
              <a:buFont typeface="Arial"/>
              <a:buNone/>
              <a:defRPr>
                <a:solidFill>
                  <a:srgbClr val="8416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609600" y="1854994"/>
            <a:ext cx="5386917" cy="381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3"/>
          </p:nvPr>
        </p:nvSpPr>
        <p:spPr>
          <a:xfrm>
            <a:off x="6193368" y="1215232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4"/>
          </p:nvPr>
        </p:nvSpPr>
        <p:spPr>
          <a:xfrm>
            <a:off x="6193368" y="1854994"/>
            <a:ext cx="5389033" cy="3811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600"/>
              <a:buFont typeface="Arial"/>
              <a:buNone/>
              <a:defRPr b="0" i="0">
                <a:solidFill>
                  <a:srgbClr val="8416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600"/>
              <a:buFont typeface="Arial"/>
              <a:buNone/>
              <a:defRPr>
                <a:solidFill>
                  <a:srgbClr val="8416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600"/>
              <a:buFont typeface="Arial"/>
              <a:buNone/>
              <a:defRPr>
                <a:solidFill>
                  <a:srgbClr val="8416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2000"/>
              <a:buFont typeface="Arial"/>
              <a:buNone/>
              <a:defRPr sz="2000" b="1">
                <a:solidFill>
                  <a:srgbClr val="8416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4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93700" algn="l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26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2000"/>
              <a:buFont typeface="Arial"/>
              <a:buNone/>
              <a:defRPr sz="2000" b="1">
                <a:solidFill>
                  <a:srgbClr val="8416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2389717" y="411327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472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4161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34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3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1.png"/><Relationship Id="rId9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Ebl5jvLKGQ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3.jp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IGk1HI1NGug" TargetMode="External"/><Relationship Id="rId5" Type="http://schemas.openxmlformats.org/officeDocument/2006/relationships/hyperlink" Target="https://audit.ucsf.edu/internal-controls" TargetMode="External"/><Relationship Id="rId4" Type="http://schemas.openxmlformats.org/officeDocument/2006/relationships/hyperlink" Target="https://www.socialworkers.org/About/Ethics/Code-of-Ethics/Code-of-Ethics-English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hyperlink" Target="https://community.canvaslms.com/t5/Instructor-Guide/How-do-I-validate-links-in-a-course/ta-p/100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F6Pb4Vw7CjryqkaHelaZ4oulqxVSNkqZroMAWWmtkE/edit?usp=sharing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eachaccess.org/" TargetMode="External"/><Relationship Id="rId5" Type="http://schemas.openxmlformats.org/officeDocument/2006/relationships/hyperlink" Target="https://www.ou.edu/adrc" TargetMode="External"/><Relationship Id="rId4" Type="http://schemas.openxmlformats.org/officeDocument/2006/relationships/hyperlink" Target="https://ou.edu/digitallearning/resources/Webinars/reviewing-your-course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fastfacts/display.asp?id=60" TargetMode="External"/><Relationship Id="rId3" Type="http://schemas.openxmlformats.org/officeDocument/2006/relationships/hyperlink" Target="https://doi.org/10.1177/1358229118820742" TargetMode="External"/><Relationship Id="rId7" Type="http://schemas.openxmlformats.org/officeDocument/2006/relationships/hyperlink" Target="https://www.researchgate.net/publication/274762359_A_US_model_for_inclusion_of_disabled_students_in_higher_education_settings_The_social_model_of_disability_and_Universal_Design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sq-sds.org/article/view/3815" TargetMode="External"/><Relationship Id="rId5" Type="http://schemas.openxmlformats.org/officeDocument/2006/relationships/hyperlink" Target="https://www.cdc.gov/ncbddd/disabilityandhealth/impacts/oklahoma.html" TargetMode="External"/><Relationship Id="rId4" Type="http://schemas.openxmlformats.org/officeDocument/2006/relationships/hyperlink" Target="https://www.cdc.gov/ncbddd/disabilityandhealth/disability.html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hyperlink" Target="https://universaldesign.ie/what-is-universal-design/" TargetMode="External"/><Relationship Id="rId3" Type="http://schemas.openxmlformats.org/officeDocument/2006/relationships/hyperlink" Target="https://www.researchgate.net/publication/354359097_Exploring_universal_design_for_learning_as_an_accessibility_tool_in_higher_education_a_review_of_the_current_literature" TargetMode="External"/><Relationship Id="rId7" Type="http://schemas.openxmlformats.org/officeDocument/2006/relationships/hyperlink" Target="https://enact.sonoma.edu/c.php?g=789377&amp;p=5650621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udloncampus.cast.org/page/planning_syllabus" TargetMode="External"/><Relationship Id="rId5" Type="http://schemas.openxmlformats.org/officeDocument/2006/relationships/hyperlink" Target="https://www.washington.edu/doit/universal-design-education-principles-and-applications" TargetMode="External"/><Relationship Id="rId4" Type="http://schemas.openxmlformats.org/officeDocument/2006/relationships/hyperlink" Target="https://ou-primo.hosted.exlibrisgroup.com/permalink/f/h0e5ud/TN_cdi_askewsholts_vlebooks_9781681254104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06/eei.v25i2.7723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oi.org/10.19173/irrodl.v20i5.4258" TargetMode="External"/><Relationship Id="rId5" Type="http://schemas.openxmlformats.org/officeDocument/2006/relationships/hyperlink" Target="https://ou-primo.hosted.exlibrisgroup.com/permalink/f/h0e5ud/TN_cdi_proquest_journals_1660593756" TargetMode="External"/><Relationship Id="rId4" Type="http://schemas.openxmlformats.org/officeDocument/2006/relationships/hyperlink" Target="https://doi.org/10.36021/jethe.v2i1.17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doit/equal-access-universal-design-distance-learning-programs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bookcentral-proquest-com.ezproxy.lib.ou.edu/lib/ou/detail.action?docID=4339880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researchgate.net/publication/331470404_Integrating_UDL_Strategies_into_the_Online_Course_Development_Process_Instructional_Designers'_Perspectives" TargetMode="External"/><Relationship Id="rId5" Type="http://schemas.openxmlformats.org/officeDocument/2006/relationships/hyperlink" Target="https://dx.doi.org/10.51869/101/kr" TargetMode="External"/><Relationship Id="rId4" Type="http://schemas.openxmlformats.org/officeDocument/2006/relationships/hyperlink" Target="https://accessibility.umn.edu/instructors" TargetMode="Externa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s://itaccessibility.tamu.edu/resources/myths_about_accessibility.php" TargetMode="External"/><Relationship Id="rId3" Type="http://schemas.openxmlformats.org/officeDocument/2006/relationships/hyperlink" Target="https://guides.ou.edu/accessibility-reference/content/semantic-elements" TargetMode="External"/><Relationship Id="rId7" Type="http://schemas.openxmlformats.org/officeDocument/2006/relationships/hyperlink" Target="https://docs.google.com/document/d/1UF-ysPhv4sUx-JNtEtWFFGEChsltAq0Sk5mlkIaRliQ/edit?usp=sharing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11ymyths.com/" TargetMode="External"/><Relationship Id="rId5" Type="http://schemas.openxmlformats.org/officeDocument/2006/relationships/hyperlink" Target="https://www.researchgate.net/publication/354150964_What_Higher_Education_Learned_About_the_Accessibility_of_Online_Opportunities_During_a_Pandemic" TargetMode="External"/><Relationship Id="rId4" Type="http://schemas.openxmlformats.org/officeDocument/2006/relationships/hyperlink" Target="https://pressbooks.library.ryerson.ca/iwacc/chapter/curb-cuts/" TargetMode="External"/><Relationship Id="rId9" Type="http://schemas.openxmlformats.org/officeDocument/2006/relationships/hyperlink" Target="https://webaim.org/projects/screenreadersurvey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un.edu/universal-design-center/video-accessibility" TargetMode="External"/><Relationship Id="rId3" Type="http://schemas.openxmlformats.org/officeDocument/2006/relationships/hyperlink" Target="https://usability.yale.edu/web-accessibility/articles/zoom" TargetMode="External"/><Relationship Id="rId7" Type="http://schemas.openxmlformats.org/officeDocument/2006/relationships/hyperlink" Target="https://er.educause.edu/articles/2017/8/a-rising-tide-how-closed-captions-can-benefit-all-students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3playmedia.com/blog/8-benefits-of-transcribing-captioning-videos/" TargetMode="External"/><Relationship Id="rId5" Type="http://schemas.openxmlformats.org/officeDocument/2006/relationships/hyperlink" Target="https://www.ncbi.nlm.nih.gov/pmc/articles/PMC5214590/#:~:text=More%20than%20100%20empirical%20studies,deaf%20or%20hard%20of%20hearing" TargetMode="External"/><Relationship Id="rId10" Type="http://schemas.openxmlformats.org/officeDocument/2006/relationships/hyperlink" Target="https://digitallearning.ucf.edu/msi/research/canvas/survey2018/" TargetMode="External"/><Relationship Id="rId4" Type="http://schemas.openxmlformats.org/officeDocument/2006/relationships/hyperlink" Target="https://canvas.umn.edu/courses/47278/pages/tools?module_item_id=476688" TargetMode="External"/><Relationship Id="rId9" Type="http://schemas.openxmlformats.org/officeDocument/2006/relationships/hyperlink" Target="https://mcblogs.montgomerycollege.edu/udc/2021/09/29/zoom-accessibility-best-practices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638475" y="3813609"/>
            <a:ext cx="10915200" cy="1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rgbClr val="666666"/>
                </a:solidFill>
              </a:rPr>
              <a:t>OU Online Conference 2022</a:t>
            </a:r>
            <a:endParaRPr sz="3200" dirty="0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dk1"/>
                </a:solidFill>
              </a:rPr>
              <a:t>Clarissa Anderson, Office of Digital Learning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79" name="Google Shape;79;p11"/>
          <p:cNvSpPr txBox="1"/>
          <p:nvPr/>
        </p:nvSpPr>
        <p:spPr>
          <a:xfrm>
            <a:off x="638474" y="1487247"/>
            <a:ext cx="109149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841617"/>
                </a:solidFill>
              </a:rPr>
              <a:t>Inclusive Online Teaching: </a:t>
            </a:r>
            <a:endParaRPr sz="4400">
              <a:solidFill>
                <a:srgbClr val="841617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4400"/>
              <a:buFont typeface="Arial"/>
              <a:buNone/>
            </a:pPr>
            <a:r>
              <a:rPr lang="en-US" sz="4400">
                <a:solidFill>
                  <a:srgbClr val="841617"/>
                </a:solidFill>
              </a:rPr>
              <a:t>Incorporating Universal Design for Learning and Accessibility</a:t>
            </a:r>
            <a:endParaRPr sz="3800" b="0" i="0" u="none" strike="noStrike" cap="none">
              <a:solidFill>
                <a:srgbClr val="84161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/>
          <p:nvPr/>
        </p:nvSpPr>
        <p:spPr>
          <a:xfrm>
            <a:off x="6504925" y="5605000"/>
            <a:ext cx="5321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Sources: Burgstahler (2021); National Center for Learning Disabilities (n.d.); National Center for Education Statistics (2021); Roberts, J. B., et al (2011). </a:t>
            </a:r>
            <a:endParaRPr sz="1500"/>
          </a:p>
        </p:txBody>
      </p:sp>
      <p:pic>
        <p:nvPicPr>
          <p:cNvPr id="153" name="Google Shape;153;p20" title="Often accommodations are not requested for online courses."/>
          <p:cNvPicPr preferRelativeResize="0"/>
          <p:nvPr/>
        </p:nvPicPr>
        <p:blipFill rotWithShape="1">
          <a:blip r:embed="rId3">
            <a:alphaModFix/>
          </a:blip>
          <a:srcRect t="66729"/>
          <a:stretch/>
        </p:blipFill>
        <p:spPr>
          <a:xfrm>
            <a:off x="741813" y="1874075"/>
            <a:ext cx="10708374" cy="30012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Accommodations in Online Courses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7053150" y="5872875"/>
            <a:ext cx="4494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Sources: Burgstahler (2017) &amp; (2021), </a:t>
            </a:r>
            <a:r>
              <a:rPr lang="en-US" sz="1600">
                <a:solidFill>
                  <a:schemeClr val="dk1"/>
                </a:solidFill>
              </a:rPr>
              <a:t>Seale (2020), </a:t>
            </a:r>
            <a:r>
              <a:rPr lang="en-US" sz="1600"/>
              <a:t>Singleton et al (2019), and Mole (2013)</a:t>
            </a:r>
            <a:endParaRPr sz="1600"/>
          </a:p>
        </p:txBody>
      </p:sp>
      <p:sp>
        <p:nvSpPr>
          <p:cNvPr id="163" name="Google Shape;163;p21"/>
          <p:cNvSpPr txBox="1"/>
          <p:nvPr/>
        </p:nvSpPr>
        <p:spPr>
          <a:xfrm>
            <a:off x="7218750" y="2416237"/>
            <a:ext cx="4388700" cy="28665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b="1" dirty="0">
                <a:solidFill>
                  <a:srgbClr val="841617"/>
                </a:solidFill>
              </a:rPr>
              <a:t>Proactive</a:t>
            </a:r>
            <a:endParaRPr sz="2800" b="1" dirty="0">
              <a:solidFill>
                <a:srgbClr val="841617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Focus on barriers in the learning environment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Reach as many students as possible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 dirty="0"/>
              <a:t>Utilizes UDL</a:t>
            </a:r>
            <a:endParaRPr sz="2800" dirty="0"/>
          </a:p>
        </p:txBody>
      </p:sp>
      <p:sp>
        <p:nvSpPr>
          <p:cNvPr id="165" name="Google Shape;165;p21"/>
          <p:cNvSpPr/>
          <p:nvPr/>
        </p:nvSpPr>
        <p:spPr>
          <a:xfrm>
            <a:off x="7218700" y="1795950"/>
            <a:ext cx="4388700" cy="6186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Social Model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164" name="Google Shape;164;p21" descr="Arrow"/>
          <p:cNvSpPr/>
          <p:nvPr/>
        </p:nvSpPr>
        <p:spPr>
          <a:xfrm>
            <a:off x="5298563" y="3148775"/>
            <a:ext cx="1601100" cy="938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 txBox="1"/>
          <p:nvPr/>
        </p:nvSpPr>
        <p:spPr>
          <a:xfrm>
            <a:off x="584550" y="2394150"/>
            <a:ext cx="4388700" cy="28887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rgbClr val="434343"/>
              </a:buClr>
              <a:buSzPts val="2800"/>
              <a:buChar char="•"/>
            </a:pPr>
            <a:r>
              <a:rPr lang="en-US" sz="2800" b="1" dirty="0">
                <a:solidFill>
                  <a:srgbClr val="434343"/>
                </a:solidFill>
              </a:rPr>
              <a:t>Reactionary</a:t>
            </a:r>
            <a:endParaRPr sz="2800" b="1" dirty="0">
              <a:solidFill>
                <a:srgbClr val="434343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Focus on student’s perceived ‘deficit’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Student must disclose disability</a:t>
            </a:r>
            <a:endParaRPr sz="2800" dirty="0">
              <a:solidFill>
                <a:srgbClr val="000000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 dirty="0"/>
              <a:t>Accommodations first</a:t>
            </a:r>
            <a:endParaRPr sz="2800" dirty="0"/>
          </a:p>
        </p:txBody>
      </p:sp>
      <p:sp>
        <p:nvSpPr>
          <p:cNvPr id="166" name="Google Shape;166;p21"/>
          <p:cNvSpPr/>
          <p:nvPr/>
        </p:nvSpPr>
        <p:spPr>
          <a:xfrm>
            <a:off x="584550" y="1795950"/>
            <a:ext cx="4388700" cy="618600"/>
          </a:xfrm>
          <a:prstGeom prst="rect">
            <a:avLst/>
          </a:prstGeom>
          <a:solidFill>
            <a:srgbClr val="434343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</a:rPr>
              <a:t>Medical Model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5CC9F-41FB-C8A8-20A2-EBB4D7F20A5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Approaches to Accessibility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8929175" y="2066850"/>
            <a:ext cx="2705100" cy="272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In the online environment, </a:t>
            </a:r>
            <a:r>
              <a:rPr lang="en-US" sz="3300" b="1">
                <a:solidFill>
                  <a:srgbClr val="3D85C6"/>
                </a:solidFill>
              </a:rPr>
              <a:t>all</a:t>
            </a:r>
            <a:r>
              <a:rPr lang="en-US" sz="3300"/>
              <a:t> disabilities are invisible disabilities</a:t>
            </a:r>
            <a:endParaRPr sz="3300"/>
          </a:p>
        </p:txBody>
      </p:sp>
      <p:sp>
        <p:nvSpPr>
          <p:cNvPr id="180" name="Google Shape;180;p22"/>
          <p:cNvSpPr txBox="1"/>
          <p:nvPr/>
        </p:nvSpPr>
        <p:spPr>
          <a:xfrm>
            <a:off x="4898925" y="4510375"/>
            <a:ext cx="35088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Chronic illness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Mental illness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Learning disability</a:t>
            </a:r>
            <a:endParaRPr sz="2500"/>
          </a:p>
        </p:txBody>
      </p:sp>
      <p:pic>
        <p:nvPicPr>
          <p:cNvPr id="175" name="Google Shape;17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0346" t="25026" r="26553" b="31044"/>
          <a:stretch/>
        </p:blipFill>
        <p:spPr>
          <a:xfrm>
            <a:off x="5432475" y="2051075"/>
            <a:ext cx="2441699" cy="245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/>
        </p:nvSpPr>
        <p:spPr>
          <a:xfrm>
            <a:off x="5619225" y="1263513"/>
            <a:ext cx="20682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Invisible</a:t>
            </a:r>
            <a:endParaRPr sz="2900" b="1"/>
          </a:p>
        </p:txBody>
      </p:sp>
      <p:sp>
        <p:nvSpPr>
          <p:cNvPr id="179" name="Google Shape;179;p22"/>
          <p:cNvSpPr txBox="1"/>
          <p:nvPr/>
        </p:nvSpPr>
        <p:spPr>
          <a:xfrm>
            <a:off x="1792788" y="4510375"/>
            <a:ext cx="24417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Visual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Auditory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-US" sz="2500"/>
              <a:t>Mobility</a:t>
            </a:r>
            <a:endParaRPr sz="2500"/>
          </a:p>
        </p:txBody>
      </p:sp>
      <p:pic>
        <p:nvPicPr>
          <p:cNvPr id="174" name="Google Shape;174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504" t="21919" r="27291" b="31044"/>
          <a:stretch/>
        </p:blipFill>
        <p:spPr>
          <a:xfrm>
            <a:off x="1792788" y="1877125"/>
            <a:ext cx="2441699" cy="263325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2303988" y="1263513"/>
            <a:ext cx="14193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/>
              <a:t>Visible</a:t>
            </a:r>
            <a:endParaRPr sz="2900" b="1"/>
          </a:p>
        </p:txBody>
      </p:sp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Disabilities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Facts on Accessibility</a:t>
            </a: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8248031" y="2714125"/>
            <a:ext cx="3453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Required by law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89" name="Google Shape;189;p23"/>
          <p:cNvSpPr txBox="1"/>
          <p:nvPr/>
        </p:nvSpPr>
        <p:spPr>
          <a:xfrm>
            <a:off x="788103" y="2714125"/>
            <a:ext cx="30108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Helps all users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90" name="Google Shape;190;p23"/>
          <p:cNvSpPr txBox="1"/>
          <p:nvPr/>
        </p:nvSpPr>
        <p:spPr>
          <a:xfrm>
            <a:off x="4483494" y="2714125"/>
            <a:ext cx="345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Easy to learn and implement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91" name="Google Shape;191;p23"/>
          <p:cNvSpPr txBox="1"/>
          <p:nvPr/>
        </p:nvSpPr>
        <p:spPr>
          <a:xfrm>
            <a:off x="566703" y="5025200"/>
            <a:ext cx="34536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Doesn’t change development time when a habit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92" name="Google Shape;192;p23"/>
          <p:cNvSpPr txBox="1"/>
          <p:nvPr/>
        </p:nvSpPr>
        <p:spPr>
          <a:xfrm>
            <a:off x="4483494" y="5025200"/>
            <a:ext cx="3453600" cy="18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Don’t wait for an accommodation to be requested to start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sp>
        <p:nvSpPr>
          <p:cNvPr id="193" name="Google Shape;193;p23"/>
          <p:cNvSpPr txBox="1"/>
          <p:nvPr/>
        </p:nvSpPr>
        <p:spPr>
          <a:xfrm>
            <a:off x="8248031" y="5025200"/>
            <a:ext cx="34536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700"/>
              <a:t>Everyone has a role in accessibility</a:t>
            </a:r>
            <a:endParaRPr sz="2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194" name="Google Shape;194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2705" y="3540253"/>
            <a:ext cx="1492205" cy="149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0132" y="3674242"/>
            <a:ext cx="1492205" cy="149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17169" y="3674252"/>
            <a:ext cx="1492205" cy="1492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52574" y="1160100"/>
            <a:ext cx="1504886" cy="1504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80238" y="1224838"/>
            <a:ext cx="1060172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63200" y="130295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/>
        </p:nvSpPr>
        <p:spPr>
          <a:xfrm>
            <a:off x="6753350" y="4712929"/>
            <a:ext cx="4779600" cy="10659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International standards for web accessibility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6753339" y="3868203"/>
            <a:ext cx="4779600" cy="844800"/>
          </a:xfrm>
          <a:prstGeom prst="rect">
            <a:avLst/>
          </a:prstGeom>
          <a:solidFill>
            <a:srgbClr val="666666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</a:rPr>
              <a:t>Web Content Accessibility Guidelines (WCAG)</a:t>
            </a:r>
            <a:endParaRPr sz="2600" b="1">
              <a:solidFill>
                <a:srgbClr val="FFFFFF"/>
              </a:solidFill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633825" y="4712925"/>
            <a:ext cx="4779600" cy="10659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Sets requirements for accessible technology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633815" y="3868196"/>
            <a:ext cx="4779600" cy="844800"/>
          </a:xfrm>
          <a:prstGeom prst="rect">
            <a:avLst/>
          </a:prstGeom>
          <a:solidFill>
            <a:srgbClr val="666666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</a:rPr>
              <a:t>Section 508</a:t>
            </a:r>
            <a:endParaRPr sz="2600" b="1">
              <a:solidFill>
                <a:srgbClr val="FFFFFF"/>
              </a:solidFill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6753355" y="2128337"/>
            <a:ext cx="4779600" cy="1394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Websites can be considered places of public accommodation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6753362" y="1283625"/>
            <a:ext cx="4779600" cy="8448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</a:rPr>
              <a:t>ADA Title III</a:t>
            </a:r>
            <a:endParaRPr sz="2600" b="1">
              <a:solidFill>
                <a:srgbClr val="FFFFFF"/>
              </a:solidFill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633825" y="2128326"/>
            <a:ext cx="4779600" cy="1394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Prohibits discrimination on basis of disability in </a:t>
            </a:r>
            <a:r>
              <a:rPr lang="en-US" sz="2400" b="1">
                <a:solidFill>
                  <a:schemeClr val="dk1"/>
                </a:solidFill>
              </a:rPr>
              <a:t>all</a:t>
            </a:r>
            <a:r>
              <a:rPr lang="en-US" sz="2400">
                <a:solidFill>
                  <a:schemeClr val="dk1"/>
                </a:solidFill>
              </a:rPr>
              <a:t> public entities, including universities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633825" y="1283613"/>
            <a:ext cx="4779600" cy="8448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FFFF"/>
                </a:solidFill>
              </a:rPr>
              <a:t>ADA Title II</a:t>
            </a:r>
            <a:endParaRPr sz="2600" b="1">
              <a:solidFill>
                <a:srgbClr val="FFFFFF"/>
              </a:solidFill>
            </a:endParaRPr>
          </a:p>
        </p:txBody>
      </p:sp>
      <p:sp>
        <p:nvSpPr>
          <p:cNvPr id="205" name="Google Shape;205;p2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Laws &amp; Guidelines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784" y="5569915"/>
            <a:ext cx="11542804" cy="887349"/>
            <a:chOff x="1973257" y="2166256"/>
            <a:chExt cx="7788141" cy="999605"/>
          </a:xfrm>
        </p:grpSpPr>
        <p:sp>
          <p:nvSpPr>
            <p:cNvPr id="236" name="Google Shape;236;p25"/>
            <p:cNvSpPr/>
            <p:nvPr/>
          </p:nvSpPr>
          <p:spPr>
            <a:xfrm>
              <a:off x="1973257" y="2178861"/>
              <a:ext cx="685800" cy="987000"/>
            </a:xfrm>
            <a:prstGeom prst="rect">
              <a:avLst/>
            </a:prstGeom>
            <a:solidFill>
              <a:srgbClr val="841617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659050" y="2178861"/>
              <a:ext cx="6855000" cy="987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38" name="Google Shape;238;p25"/>
            <p:cNvSpPr txBox="1"/>
            <p:nvPr/>
          </p:nvSpPr>
          <p:spPr>
            <a:xfrm>
              <a:off x="2747398" y="2166256"/>
              <a:ext cx="7014000" cy="9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rgbClr val="841617"/>
                  </a:solidFill>
                </a:rPr>
                <a:t>Third party websites</a:t>
              </a:r>
              <a:r>
                <a:rPr lang="en-US" sz="1900"/>
                <a:t> and </a:t>
              </a:r>
              <a:r>
                <a:rPr lang="en-US" sz="1900" b="1">
                  <a:solidFill>
                    <a:srgbClr val="841617"/>
                  </a:solidFill>
                </a:rPr>
                <a:t>software</a:t>
              </a:r>
              <a:r>
                <a:rPr lang="en-US" sz="1900"/>
                <a:t> should be accessible, including </a:t>
              </a:r>
              <a:r>
                <a:rPr lang="en-US" sz="1900" b="1">
                  <a:solidFill>
                    <a:srgbClr val="841617"/>
                  </a:solidFill>
                </a:rPr>
                <a:t>Pearson MyMathLab</a:t>
              </a:r>
              <a:r>
                <a:rPr lang="en-US" sz="1900"/>
                <a:t> (Maricopa Community College District, 2014 and LA Community College District, 2019)</a:t>
              </a:r>
              <a:endParaRPr sz="1900"/>
            </a:p>
          </p:txBody>
        </p:sp>
      </p:grpSp>
      <p:grpSp>
        <p:nvGrpSpPr>
          <p:cNvPr id="231" name="Google Shape;23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778" y="4491414"/>
            <a:ext cx="11176210" cy="881412"/>
            <a:chOff x="1973257" y="1295513"/>
            <a:chExt cx="7540793" cy="695504"/>
          </a:xfrm>
        </p:grpSpPr>
        <p:sp>
          <p:nvSpPr>
            <p:cNvPr id="232" name="Google Shape;232;p25"/>
            <p:cNvSpPr/>
            <p:nvPr/>
          </p:nvSpPr>
          <p:spPr>
            <a:xfrm>
              <a:off x="1973257" y="1305217"/>
              <a:ext cx="685800" cy="6858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2659050" y="1305217"/>
              <a:ext cx="6855000" cy="685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34" name="Google Shape;234;p25"/>
            <p:cNvSpPr txBox="1"/>
            <p:nvPr/>
          </p:nvSpPr>
          <p:spPr>
            <a:xfrm>
              <a:off x="2747388" y="1295513"/>
              <a:ext cx="6573300" cy="6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/>
                <a:t>Universities should </a:t>
              </a:r>
              <a:r>
                <a:rPr lang="en-US" sz="1900" b="1">
                  <a:solidFill>
                    <a:srgbClr val="434343"/>
                  </a:solidFill>
                </a:rPr>
                <a:t>caption all online resources</a:t>
              </a:r>
              <a:r>
                <a:rPr lang="en-US" sz="1900"/>
                <a:t>, including videos hosted on </a:t>
              </a:r>
              <a:r>
                <a:rPr lang="en-US" sz="1900" b="1">
                  <a:solidFill>
                    <a:srgbClr val="434343"/>
                  </a:solidFill>
                </a:rPr>
                <a:t>third party platforms</a:t>
              </a:r>
              <a:r>
                <a:rPr lang="en-US" sz="1900"/>
                <a:t> like YouTube (Harvard and MIT, 2015-2020)</a:t>
              </a:r>
              <a:endParaRPr sz="1900"/>
            </a:p>
          </p:txBody>
        </p:sp>
      </p:grpSp>
      <p:grpSp>
        <p:nvGrpSpPr>
          <p:cNvPr id="227" name="Google Shape;227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785" y="3422022"/>
            <a:ext cx="11542798" cy="869114"/>
            <a:chOff x="1973257" y="3013142"/>
            <a:chExt cx="7788137" cy="685800"/>
          </a:xfrm>
        </p:grpSpPr>
        <p:sp>
          <p:nvSpPr>
            <p:cNvPr id="228" name="Google Shape;228;p25"/>
            <p:cNvSpPr/>
            <p:nvPr/>
          </p:nvSpPr>
          <p:spPr>
            <a:xfrm>
              <a:off x="1973257" y="3013142"/>
              <a:ext cx="685800" cy="685800"/>
            </a:xfrm>
            <a:prstGeom prst="rect">
              <a:avLst/>
            </a:prstGeom>
            <a:solidFill>
              <a:srgbClr val="841617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2659050" y="3013142"/>
              <a:ext cx="6855000" cy="685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30" name="Google Shape;230;p25"/>
            <p:cNvSpPr txBox="1"/>
            <p:nvPr/>
          </p:nvSpPr>
          <p:spPr>
            <a:xfrm>
              <a:off x="2747394" y="3129476"/>
              <a:ext cx="7014000" cy="37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/>
                <a:t>Universities should follow </a:t>
              </a:r>
              <a:r>
                <a:rPr lang="en-US" sz="1900" b="1">
                  <a:solidFill>
                    <a:srgbClr val="841617"/>
                  </a:solidFill>
                </a:rPr>
                <a:t>WCAG 2.0 level AA standards</a:t>
              </a:r>
              <a:r>
                <a:rPr lang="en-US" sz="1900"/>
                <a:t> (University of Phoenix, 2015)</a:t>
              </a:r>
              <a:endParaRPr sz="1900"/>
            </a:p>
          </p:txBody>
        </p:sp>
      </p:grpSp>
      <p:grpSp>
        <p:nvGrpSpPr>
          <p:cNvPr id="223" name="Google Shape;223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96778" y="2327521"/>
            <a:ext cx="11176210" cy="881412"/>
            <a:chOff x="1973257" y="2169163"/>
            <a:chExt cx="7540793" cy="695504"/>
          </a:xfrm>
        </p:grpSpPr>
        <p:sp>
          <p:nvSpPr>
            <p:cNvPr id="224" name="Google Shape;224;p25"/>
            <p:cNvSpPr/>
            <p:nvPr/>
          </p:nvSpPr>
          <p:spPr>
            <a:xfrm>
              <a:off x="1973257" y="2178867"/>
              <a:ext cx="685800" cy="6858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2659050" y="2178867"/>
              <a:ext cx="6855000" cy="685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/>
            </a:p>
          </p:txBody>
        </p:sp>
        <p:sp>
          <p:nvSpPr>
            <p:cNvPr id="226" name="Google Shape;226;p25"/>
            <p:cNvSpPr txBox="1"/>
            <p:nvPr/>
          </p:nvSpPr>
          <p:spPr>
            <a:xfrm>
              <a:off x="2747388" y="2169163"/>
              <a:ext cx="6573300" cy="64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 b="1">
                  <a:solidFill>
                    <a:srgbClr val="434343"/>
                  </a:solidFill>
                </a:rPr>
                <a:t>Documents</a:t>
              </a:r>
              <a:r>
                <a:rPr lang="en-US" sz="1900"/>
                <a:t> and </a:t>
              </a:r>
              <a:r>
                <a:rPr lang="en-US" sz="1900" b="1">
                  <a:solidFill>
                    <a:srgbClr val="434343"/>
                  </a:solidFill>
                </a:rPr>
                <a:t>course materials</a:t>
              </a:r>
              <a:r>
                <a:rPr lang="en-US" sz="1900"/>
                <a:t> should be accessible, including classroom clickers (University of Montana, 2014)</a:t>
              </a:r>
              <a:endParaRPr sz="1900"/>
            </a:p>
          </p:txBody>
        </p:sp>
      </p:grpSp>
      <p:sp>
        <p:nvSpPr>
          <p:cNvPr id="220" name="Google Shape;22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804" y="1257297"/>
            <a:ext cx="1016400" cy="8691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3228" y="1257297"/>
            <a:ext cx="10160100" cy="8691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1644154" y="1237784"/>
            <a:ext cx="9742200" cy="8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841617"/>
                </a:solidFill>
              </a:rPr>
              <a:t>Library resources</a:t>
            </a:r>
            <a:r>
              <a:rPr lang="en-US" sz="1900"/>
              <a:t>, </a:t>
            </a:r>
            <a:r>
              <a:rPr lang="en-US" sz="1900" b="1">
                <a:solidFill>
                  <a:srgbClr val="841617"/>
                </a:solidFill>
              </a:rPr>
              <a:t>department websites</a:t>
            </a:r>
            <a:r>
              <a:rPr lang="en-US" sz="1900"/>
              <a:t>, and </a:t>
            </a:r>
            <a:r>
              <a:rPr lang="en-US" sz="1900" b="1">
                <a:solidFill>
                  <a:srgbClr val="841617"/>
                </a:solidFill>
              </a:rPr>
              <a:t>course management systems</a:t>
            </a:r>
            <a:r>
              <a:rPr lang="en-US" sz="1900"/>
              <a:t> should be accessible (Penn State, 2011)</a:t>
            </a:r>
            <a:endParaRPr sz="1900"/>
          </a:p>
        </p:txBody>
      </p:sp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Implications of Complaints and Lawsuits</a:t>
            </a:r>
            <a:endParaRPr dirty="0"/>
          </a:p>
        </p:txBody>
      </p:sp>
      <p:pic>
        <p:nvPicPr>
          <p:cNvPr id="240" name="Google Shape;240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63" y="1254225"/>
            <a:ext cx="887350" cy="8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363" y="5573125"/>
            <a:ext cx="887350" cy="8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7350" y="3394875"/>
            <a:ext cx="887375" cy="8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350" y="2375950"/>
            <a:ext cx="769375" cy="7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1325" y="4482413"/>
            <a:ext cx="887350" cy="88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Integrating Accessibility &amp; Course Development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>
            <a:spLocks noGrp="1"/>
          </p:cNvSpPr>
          <p:nvPr>
            <p:ph type="title"/>
          </p:nvPr>
        </p:nvSpPr>
        <p:spPr>
          <a:xfrm>
            <a:off x="609600" y="3508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Common Issues Individuals with Disabilities </a:t>
            </a:r>
            <a:endParaRPr sz="3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/>
              <a:t>Encounter in Online Courses</a:t>
            </a:r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body" idx="2"/>
          </p:nvPr>
        </p:nvSpPr>
        <p:spPr>
          <a:xfrm>
            <a:off x="5896825" y="1642250"/>
            <a:ext cx="5685600" cy="441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6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Accessibility of: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Canvas and websites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Audio and video content</a:t>
            </a:r>
            <a:endParaRPr sz="260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–"/>
            </a:pPr>
            <a:r>
              <a:rPr lang="en-US" sz="2600"/>
              <a:t>Course documents (PPT, PDF, DOC, XLS, etc.)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Inflexible time limits on quizzes and exams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Lack of access to assistive technology</a:t>
            </a:r>
            <a:br>
              <a:rPr lang="en-US" sz="2600"/>
            </a:b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Source: Kent (2015)</a:t>
            </a:r>
            <a:endParaRPr sz="20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600"/>
          </a:p>
        </p:txBody>
      </p:sp>
      <p:pic>
        <p:nvPicPr>
          <p:cNvPr id="258" name="Google Shape;25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901" y="2085900"/>
            <a:ext cx="4800601" cy="2917288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Action Plan: Designing for Accessibility</a:t>
            </a:r>
            <a:endParaRPr/>
          </a:p>
        </p:txBody>
      </p:sp>
      <p:sp>
        <p:nvSpPr>
          <p:cNvPr id="265" name="Google Shape;265;p28"/>
          <p:cNvSpPr txBox="1"/>
          <p:nvPr/>
        </p:nvSpPr>
        <p:spPr>
          <a:xfrm>
            <a:off x="575125" y="3375950"/>
            <a:ext cx="28161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Plan</a:t>
            </a:r>
            <a:endParaRPr sz="2600" b="1">
              <a:solidFill>
                <a:srgbClr val="841617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</a:rPr>
              <a:t>for accessibility and UDL from the beginning</a:t>
            </a:r>
            <a:endParaRPr sz="2600" b="1"/>
          </a:p>
        </p:txBody>
      </p:sp>
      <p:sp>
        <p:nvSpPr>
          <p:cNvPr id="266" name="Google Shape;266;p28"/>
          <p:cNvSpPr txBox="1"/>
          <p:nvPr/>
        </p:nvSpPr>
        <p:spPr>
          <a:xfrm>
            <a:off x="3532819" y="3375938"/>
            <a:ext cx="25338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Incorporate</a:t>
            </a:r>
            <a:endParaRPr sz="2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</a:rPr>
              <a:t>inclusive assessments and materials</a:t>
            </a:r>
            <a:endParaRPr sz="2600"/>
          </a:p>
        </p:txBody>
      </p:sp>
      <p:sp>
        <p:nvSpPr>
          <p:cNvPr id="267" name="Google Shape;267;p28"/>
          <p:cNvSpPr txBox="1"/>
          <p:nvPr/>
        </p:nvSpPr>
        <p:spPr>
          <a:xfrm>
            <a:off x="6015864" y="3375938"/>
            <a:ext cx="28161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Utilize</a:t>
            </a:r>
            <a:endParaRPr sz="2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automated accessibility checkers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8933675" y="3375950"/>
            <a:ext cx="25338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Develop</a:t>
            </a:r>
            <a:endParaRPr sz="2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</a:rPr>
              <a:t>plan B if an accommodation is needed</a:t>
            </a:r>
            <a:endParaRPr sz="2600" b="1"/>
          </a:p>
        </p:txBody>
      </p:sp>
      <p:sp>
        <p:nvSpPr>
          <p:cNvPr id="269" name="Google Shape;269;p28"/>
          <p:cNvSpPr txBox="1"/>
          <p:nvPr/>
        </p:nvSpPr>
        <p:spPr>
          <a:xfrm>
            <a:off x="8175275" y="5872875"/>
            <a:ext cx="3871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Source: AccessibleU (University of Minnesota): Accessibility for Instructors</a:t>
            </a:r>
            <a:endParaRPr sz="1600"/>
          </a:p>
        </p:txBody>
      </p:sp>
      <p:pic>
        <p:nvPicPr>
          <p:cNvPr id="270" name="Google Shape;270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5838" y="1590075"/>
            <a:ext cx="1494677" cy="14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2378" y="1653625"/>
            <a:ext cx="1494677" cy="14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6594" y="1653625"/>
            <a:ext cx="1494677" cy="14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63529" y="1653625"/>
            <a:ext cx="1494683" cy="149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700" y="1206183"/>
            <a:ext cx="10103206" cy="707856"/>
            <a:chOff x="952275" y="1053783"/>
            <a:chExt cx="10103206" cy="707856"/>
          </a:xfrm>
        </p:grpSpPr>
        <p:grpSp>
          <p:nvGrpSpPr>
            <p:cNvPr id="282" name="Google Shape;282;p29"/>
            <p:cNvGrpSpPr/>
            <p:nvPr/>
          </p:nvGrpSpPr>
          <p:grpSpPr>
            <a:xfrm>
              <a:off x="952275" y="1092177"/>
              <a:ext cx="10103206" cy="667969"/>
              <a:chOff x="575550" y="1094350"/>
              <a:chExt cx="5486400" cy="914400"/>
            </a:xfrm>
          </p:grpSpPr>
          <p:sp>
            <p:nvSpPr>
              <p:cNvPr id="283" name="Google Shape;283;p29"/>
              <p:cNvSpPr/>
              <p:nvPr/>
            </p:nvSpPr>
            <p:spPr>
              <a:xfrm>
                <a:off x="575550" y="1094350"/>
                <a:ext cx="914400" cy="914400"/>
              </a:xfrm>
              <a:prstGeom prst="rect">
                <a:avLst/>
              </a:prstGeom>
              <a:solidFill>
                <a:srgbClr val="841617"/>
              </a:solidFill>
              <a:ln w="38100" cap="flat" cmpd="sng">
                <a:solidFill>
                  <a:srgbClr val="8416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1489950" y="1094350"/>
                <a:ext cx="457200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8416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5" name="Google Shape;285;p29"/>
            <p:cNvSpPr txBox="1"/>
            <p:nvPr/>
          </p:nvSpPr>
          <p:spPr>
            <a:xfrm>
              <a:off x="2842975" y="1204960"/>
              <a:ext cx="794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2000"/>
                <a:t>How can I use technology in accessible ways?</a:t>
              </a:r>
              <a:endParaRPr sz="2000"/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1162855" y="1053783"/>
              <a:ext cx="12627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</a:rPr>
                <a:t>✓</a:t>
              </a:r>
            </a:p>
          </p:txBody>
        </p:sp>
      </p:grpSp>
      <p:grpSp>
        <p:nvGrpSpPr>
          <p:cNvPr id="287" name="Google Shape;28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761" y="2068663"/>
            <a:ext cx="10103764" cy="725125"/>
            <a:chOff x="952336" y="1840720"/>
            <a:chExt cx="10103764" cy="725125"/>
          </a:xfrm>
        </p:grpSpPr>
        <p:sp>
          <p:nvSpPr>
            <p:cNvPr id="288" name="Google Shape;288;p29"/>
            <p:cNvSpPr/>
            <p:nvPr/>
          </p:nvSpPr>
          <p:spPr>
            <a:xfrm>
              <a:off x="952336" y="1897745"/>
              <a:ext cx="1683900" cy="6681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2636300" y="1897745"/>
              <a:ext cx="8419800" cy="66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2842975" y="1998708"/>
              <a:ext cx="794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What accessibility challenges might be present in this course? </a:t>
              </a:r>
              <a:endParaRPr sz="2000"/>
            </a:p>
          </p:txBody>
        </p:sp>
        <p:sp>
          <p:nvSpPr>
            <p:cNvPr id="291" name="Google Shape;291;p29"/>
            <p:cNvSpPr txBox="1"/>
            <p:nvPr/>
          </p:nvSpPr>
          <p:spPr>
            <a:xfrm>
              <a:off x="1162855" y="1840720"/>
              <a:ext cx="12627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</a:rPr>
                <a:t>✓</a:t>
              </a:r>
            </a:p>
          </p:txBody>
        </p:sp>
      </p:grpSp>
      <p:grpSp>
        <p:nvGrpSpPr>
          <p:cNvPr id="292" name="Google Shape;29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700" y="2948268"/>
            <a:ext cx="10103206" cy="715457"/>
            <a:chOff x="952275" y="2655925"/>
            <a:chExt cx="10103206" cy="715457"/>
          </a:xfrm>
        </p:grpSpPr>
        <p:grpSp>
          <p:nvGrpSpPr>
            <p:cNvPr id="293" name="Google Shape;293;p29"/>
            <p:cNvGrpSpPr/>
            <p:nvPr/>
          </p:nvGrpSpPr>
          <p:grpSpPr>
            <a:xfrm>
              <a:off x="952275" y="2703413"/>
              <a:ext cx="10103206" cy="667969"/>
              <a:chOff x="575550" y="1094350"/>
              <a:chExt cx="5486400" cy="914400"/>
            </a:xfrm>
          </p:grpSpPr>
          <p:sp>
            <p:nvSpPr>
              <p:cNvPr id="294" name="Google Shape;294;p29"/>
              <p:cNvSpPr/>
              <p:nvPr/>
            </p:nvSpPr>
            <p:spPr>
              <a:xfrm>
                <a:off x="575550" y="1094350"/>
                <a:ext cx="914400" cy="914400"/>
              </a:xfrm>
              <a:prstGeom prst="rect">
                <a:avLst/>
              </a:prstGeom>
              <a:solidFill>
                <a:srgbClr val="841617"/>
              </a:solidFill>
              <a:ln w="38100" cap="flat" cmpd="sng">
                <a:solidFill>
                  <a:srgbClr val="8416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1489950" y="1094350"/>
                <a:ext cx="457200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8416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29"/>
            <p:cNvSpPr txBox="1"/>
            <p:nvPr/>
          </p:nvSpPr>
          <p:spPr>
            <a:xfrm>
              <a:off x="2842975" y="2804325"/>
              <a:ext cx="794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Do my objectives and assessments consider UDL and accessibility?</a:t>
              </a:r>
              <a:endParaRPr sz="2000"/>
            </a:p>
          </p:txBody>
        </p:sp>
        <p:sp>
          <p:nvSpPr>
            <p:cNvPr id="297" name="Google Shape;297;p29"/>
            <p:cNvSpPr txBox="1"/>
            <p:nvPr/>
          </p:nvSpPr>
          <p:spPr>
            <a:xfrm>
              <a:off x="1162855" y="2655925"/>
              <a:ext cx="12627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</a:rPr>
                <a:t>✓</a:t>
              </a:r>
            </a:p>
          </p:txBody>
        </p:sp>
      </p:grpSp>
      <p:grpSp>
        <p:nvGrpSpPr>
          <p:cNvPr id="298" name="Google Shape;298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761" y="3818206"/>
            <a:ext cx="10206939" cy="725125"/>
            <a:chOff x="952336" y="3471130"/>
            <a:chExt cx="10206939" cy="725125"/>
          </a:xfrm>
        </p:grpSpPr>
        <p:sp>
          <p:nvSpPr>
            <p:cNvPr id="299" name="Google Shape;299;p29"/>
            <p:cNvSpPr/>
            <p:nvPr/>
          </p:nvSpPr>
          <p:spPr>
            <a:xfrm>
              <a:off x="952336" y="3528155"/>
              <a:ext cx="1683900" cy="6681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2636300" y="3528155"/>
              <a:ext cx="8419800" cy="66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2842975" y="3641170"/>
              <a:ext cx="8316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At what checkpoints will I confirm accessibility and UDL?</a:t>
              </a:r>
              <a:endParaRPr sz="2000"/>
            </a:p>
          </p:txBody>
        </p:sp>
        <p:sp>
          <p:nvSpPr>
            <p:cNvPr id="302" name="Google Shape;302;p29"/>
            <p:cNvSpPr txBox="1"/>
            <p:nvPr/>
          </p:nvSpPr>
          <p:spPr>
            <a:xfrm>
              <a:off x="1162855" y="3471130"/>
              <a:ext cx="12627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</a:rPr>
                <a:t>✓</a:t>
              </a:r>
            </a:p>
          </p:txBody>
        </p:sp>
      </p:grpSp>
      <p:grpSp>
        <p:nvGrpSpPr>
          <p:cNvPr id="303" name="Google Shape;303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700" y="4697811"/>
            <a:ext cx="10103206" cy="734632"/>
            <a:chOff x="952275" y="4286335"/>
            <a:chExt cx="10103206" cy="734632"/>
          </a:xfrm>
        </p:grpSpPr>
        <p:grpSp>
          <p:nvGrpSpPr>
            <p:cNvPr id="304" name="Google Shape;304;p29"/>
            <p:cNvGrpSpPr/>
            <p:nvPr/>
          </p:nvGrpSpPr>
          <p:grpSpPr>
            <a:xfrm>
              <a:off x="952275" y="4352998"/>
              <a:ext cx="10103206" cy="667969"/>
              <a:chOff x="575550" y="1094350"/>
              <a:chExt cx="5486400" cy="914400"/>
            </a:xfrm>
          </p:grpSpPr>
          <p:sp>
            <p:nvSpPr>
              <p:cNvPr id="305" name="Google Shape;305;p29"/>
              <p:cNvSpPr/>
              <p:nvPr/>
            </p:nvSpPr>
            <p:spPr>
              <a:xfrm>
                <a:off x="575550" y="1094350"/>
                <a:ext cx="914400" cy="914400"/>
              </a:xfrm>
              <a:prstGeom prst="rect">
                <a:avLst/>
              </a:prstGeom>
              <a:solidFill>
                <a:srgbClr val="841617"/>
              </a:solidFill>
              <a:ln w="38100" cap="flat" cmpd="sng">
                <a:solidFill>
                  <a:srgbClr val="8416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1489950" y="1094350"/>
                <a:ext cx="4572000" cy="914400"/>
              </a:xfrm>
              <a:prstGeom prst="rect">
                <a:avLst/>
              </a:prstGeom>
              <a:solidFill>
                <a:srgbClr val="FFFFFF"/>
              </a:solidFill>
              <a:ln w="38100" cap="flat" cmpd="sng">
                <a:solidFill>
                  <a:srgbClr val="84161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7" name="Google Shape;307;p29"/>
            <p:cNvSpPr txBox="1"/>
            <p:nvPr/>
          </p:nvSpPr>
          <p:spPr>
            <a:xfrm>
              <a:off x="2842998" y="4453910"/>
              <a:ext cx="7942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/>
                <a:t>If accommodations are needed, what must be done to provide them?</a:t>
              </a:r>
              <a:endParaRPr sz="2000"/>
            </a:p>
          </p:txBody>
        </p:sp>
        <p:sp>
          <p:nvSpPr>
            <p:cNvPr id="308" name="Google Shape;308;p29"/>
            <p:cNvSpPr txBox="1"/>
            <p:nvPr/>
          </p:nvSpPr>
          <p:spPr>
            <a:xfrm>
              <a:off x="1162855" y="4286335"/>
              <a:ext cx="1262700" cy="707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-US" sz="3400" b="1" dirty="0">
                  <a:solidFill>
                    <a:schemeClr val="bg1"/>
                  </a:solidFill>
                </a:rPr>
                <a:t>✓</a:t>
              </a:r>
            </a:p>
          </p:txBody>
        </p:sp>
      </p:grpSp>
      <p:grpSp>
        <p:nvGrpSpPr>
          <p:cNvPr id="309" name="Google Shape;30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68761" y="5586924"/>
            <a:ext cx="10206939" cy="725126"/>
            <a:chOff x="952336" y="3471130"/>
            <a:chExt cx="10206939" cy="725126"/>
          </a:xfrm>
        </p:grpSpPr>
        <p:sp>
          <p:nvSpPr>
            <p:cNvPr id="310" name="Google Shape;310;p29"/>
            <p:cNvSpPr/>
            <p:nvPr/>
          </p:nvSpPr>
          <p:spPr>
            <a:xfrm>
              <a:off x="952336" y="3528155"/>
              <a:ext cx="1683900" cy="6681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636300" y="3528155"/>
              <a:ext cx="8419800" cy="6681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 txBox="1"/>
            <p:nvPr/>
          </p:nvSpPr>
          <p:spPr>
            <a:xfrm>
              <a:off x="2842975" y="3641170"/>
              <a:ext cx="83163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841617"/>
                  </a:solidFill>
                </a:rPr>
                <a:t>Ultimately</a:t>
              </a:r>
              <a:r>
                <a:rPr lang="en-US" sz="2000"/>
                <a:t>: Is my course accessible?</a:t>
              </a:r>
              <a:endParaRPr sz="2000"/>
            </a:p>
          </p:txBody>
        </p:sp>
        <p:sp>
          <p:nvSpPr>
            <p:cNvPr id="313" name="Google Shape;313;p29"/>
            <p:cNvSpPr txBox="1"/>
            <p:nvPr/>
          </p:nvSpPr>
          <p:spPr>
            <a:xfrm>
              <a:off x="1162855" y="3471130"/>
              <a:ext cx="12627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lvl="0" algn="ctr"/>
              <a:r>
                <a:rPr lang="en-US" sz="3400" b="1" dirty="0">
                  <a:solidFill>
                    <a:schemeClr val="bg1"/>
                  </a:solidFill>
                </a:rPr>
                <a:t>✓</a:t>
              </a:r>
              <a:endParaRPr sz="3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6C1DD41-E9C1-886E-5472-57CE8B60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b="0" i="0" dirty="0">
                <a:solidFill>
                  <a:srgbClr val="84161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Questions to Ask During Course Development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8775" y="1344360"/>
            <a:ext cx="2838600" cy="4489940"/>
            <a:chOff x="1014975" y="1496760"/>
            <a:chExt cx="2838600" cy="4489940"/>
          </a:xfrm>
        </p:grpSpPr>
        <p:sp>
          <p:nvSpPr>
            <p:cNvPr id="87" name="Google Shape;87;p12"/>
            <p:cNvSpPr txBox="1"/>
            <p:nvPr/>
          </p:nvSpPr>
          <p:spPr>
            <a:xfrm>
              <a:off x="1014975" y="5109500"/>
              <a:ext cx="2838600" cy="87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 b="1" dirty="0"/>
                <a:t>Clarissa Anderson</a:t>
              </a:r>
              <a:endParaRPr sz="2300" b="1" dirty="0"/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/>
                <a:t>Course Developer</a:t>
              </a:r>
              <a:endParaRPr sz="2200" dirty="0"/>
            </a:p>
          </p:txBody>
        </p:sp>
        <p:pic>
          <p:nvPicPr>
            <p:cNvPr id="86" name="Google Shape;86;p12" title="Clarissa Anderson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4488" y="1496760"/>
              <a:ext cx="2199573" cy="329934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666666">
                  <a:alpha val="50000"/>
                </a:srgbClr>
              </a:outerShdw>
            </a:effectLst>
          </p:spPr>
        </p:pic>
      </p:grpSp>
      <p:sp>
        <p:nvSpPr>
          <p:cNvPr id="89" name="Google Shape;89;p12"/>
          <p:cNvSpPr txBox="1">
            <a:spLocks noGrp="1"/>
          </p:cNvSpPr>
          <p:nvPr>
            <p:ph type="body" idx="2"/>
          </p:nvPr>
        </p:nvSpPr>
        <p:spPr>
          <a:xfrm>
            <a:off x="4351675" y="1261250"/>
            <a:ext cx="7313700" cy="441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56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Worked with ODL since 2018</a:t>
            </a:r>
            <a:endParaRPr sz="25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One of ODL’s accessibility experts</a:t>
            </a:r>
            <a:endParaRPr sz="25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Bachelor’s in Journalism New Media from Baylor University</a:t>
            </a:r>
            <a:endParaRPr sz="2500" dirty="0"/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 dirty="0"/>
              <a:t>Instructional Designer Certificate Program, Online Learning Consortium (OLC) </a:t>
            </a:r>
            <a:endParaRPr sz="2500" dirty="0"/>
          </a:p>
          <a:p>
            <a:pPr marL="457200" lvl="0" indent="-387350" algn="l" rtl="0">
              <a:spcBef>
                <a:spcPts val="1000"/>
              </a:spcBef>
              <a:spcAft>
                <a:spcPts val="1000"/>
              </a:spcAft>
              <a:buSzPts val="2500"/>
              <a:buChar char="•"/>
            </a:pPr>
            <a:r>
              <a:rPr lang="en-US" sz="2500" dirty="0"/>
              <a:t>Master’s degree candidate in Learning Design and Technology from George Mason University</a:t>
            </a:r>
            <a:endParaRPr sz="2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75198-3AB0-0E86-84ED-B63F570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0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Universal Design &amp; Universal Design for Learning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499" y="1623100"/>
            <a:ext cx="11001000" cy="2893800"/>
          </a:xfrm>
          <a:prstGeom prst="wedgeRectCallout">
            <a:avLst>
              <a:gd name="adj1" fmla="val -20759"/>
              <a:gd name="adj2" fmla="val 76565"/>
            </a:avLst>
          </a:prstGeom>
          <a:solidFill>
            <a:srgbClr val="841617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1"/>
          <p:cNvSpPr txBox="1"/>
          <p:nvPr/>
        </p:nvSpPr>
        <p:spPr>
          <a:xfrm>
            <a:off x="1399700" y="2022375"/>
            <a:ext cx="95400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</a:rPr>
              <a:t>What do you know about Universal Design? What about UDL? In what ways might the two concepts differ?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D00183-5214-35C4-5413-2A4173D1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/>
          <p:nvPr/>
        </p:nvSpPr>
        <p:spPr>
          <a:xfrm>
            <a:off x="322450" y="5284325"/>
            <a:ext cx="4016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Source: Washington University DO-IT (2021)</a:t>
            </a:r>
            <a:endParaRPr sz="1500"/>
          </a:p>
        </p:txBody>
      </p:sp>
      <p:pic>
        <p:nvPicPr>
          <p:cNvPr id="334" name="Google Shape;334;p32" title="Universal design is usable, accessible, and inclusiv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00" y="1633400"/>
            <a:ext cx="3438800" cy="343880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666666">
                <a:alpha val="47000"/>
              </a:srgbClr>
            </a:outerShdw>
          </a:effectLst>
        </p:spPr>
      </p:pic>
      <p:sp>
        <p:nvSpPr>
          <p:cNvPr id="336" name="Google Shape;336;p32"/>
          <p:cNvSpPr txBox="1">
            <a:spLocks noGrp="1"/>
          </p:cNvSpPr>
          <p:nvPr>
            <p:ph type="body" idx="1"/>
          </p:nvPr>
        </p:nvSpPr>
        <p:spPr>
          <a:xfrm>
            <a:off x="4936450" y="3073200"/>
            <a:ext cx="6844800" cy="2303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spcBef>
                <a:spcPts val="64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“[T]he design of products and environments to be usable to the greatest extent possible by people of all ages and abilities”</a:t>
            </a:r>
            <a:endParaRPr sz="3100"/>
          </a:p>
        </p:txBody>
      </p:sp>
      <p:sp>
        <p:nvSpPr>
          <p:cNvPr id="333" name="Google Shape;333;p32"/>
          <p:cNvSpPr txBox="1">
            <a:spLocks noGrp="1"/>
          </p:cNvSpPr>
          <p:nvPr>
            <p:ph type="body" idx="1"/>
          </p:nvPr>
        </p:nvSpPr>
        <p:spPr>
          <a:xfrm>
            <a:off x="4479250" y="1905300"/>
            <a:ext cx="7285800" cy="124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100"/>
              <a:t>Universal Design for Learning began with a principle called </a:t>
            </a:r>
            <a:r>
              <a:rPr lang="en-US" sz="3100" b="1">
                <a:solidFill>
                  <a:srgbClr val="841617"/>
                </a:solidFill>
              </a:rPr>
              <a:t>Universal Design</a:t>
            </a:r>
            <a:endParaRPr sz="3100"/>
          </a:p>
        </p:txBody>
      </p:sp>
      <p:sp>
        <p:nvSpPr>
          <p:cNvPr id="332" name="Google Shape;332;p3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Defining Universal Design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"/>
          <p:cNvSpPr txBox="1"/>
          <p:nvPr/>
        </p:nvSpPr>
        <p:spPr>
          <a:xfrm>
            <a:off x="4785200" y="6016900"/>
            <a:ext cx="3382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Nelson (2021)</a:t>
            </a:r>
            <a:endParaRPr/>
          </a:p>
        </p:txBody>
      </p:sp>
      <p:pic>
        <p:nvPicPr>
          <p:cNvPr id="342" name="Google Shape;342;p33" title="Curb cuts are an example of universal design in the physical environment."/>
          <p:cNvPicPr preferRelativeResize="0"/>
          <p:nvPr/>
        </p:nvPicPr>
        <p:blipFill rotWithShape="1">
          <a:blip r:embed="rId3">
            <a:alphaModFix/>
          </a:blip>
          <a:srcRect l="2601" r="2781"/>
          <a:stretch/>
        </p:blipFill>
        <p:spPr>
          <a:xfrm>
            <a:off x="901650" y="1737788"/>
            <a:ext cx="4800599" cy="3382426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4" name="Google Shape;344;p33"/>
          <p:cNvSpPr txBox="1">
            <a:spLocks noGrp="1"/>
          </p:cNvSpPr>
          <p:nvPr>
            <p:ph type="body" idx="2"/>
          </p:nvPr>
        </p:nvSpPr>
        <p:spPr>
          <a:xfrm>
            <a:off x="6197600" y="1261242"/>
            <a:ext cx="5384700" cy="441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spcBef>
                <a:spcPts val="560"/>
              </a:spcBef>
              <a:spcAft>
                <a:spcPts val="0"/>
              </a:spcAft>
              <a:buSzPts val="3100"/>
              <a:buChar char="•"/>
            </a:pPr>
            <a:r>
              <a:rPr lang="en-US" sz="3100"/>
              <a:t>Benefits the following individuals:</a:t>
            </a:r>
            <a:endParaRPr sz="31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Using wheelchairs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Using strollers or rolling suitcases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Pushing shopping carts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Using a walker or crutches</a:t>
            </a:r>
            <a:endParaRPr sz="2700"/>
          </a:p>
          <a:p>
            <a:pPr marL="914400" lvl="1" indent="-400050" algn="l" rtl="0">
              <a:spcBef>
                <a:spcPts val="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Bringing a bike</a:t>
            </a:r>
            <a:endParaRPr sz="2700"/>
          </a:p>
        </p:txBody>
      </p:sp>
      <p:sp>
        <p:nvSpPr>
          <p:cNvPr id="343" name="Google Shape;343;p3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Universal Design Example: Curb Cuts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/>
              <a:t>Universal Design &amp; Universal Design for Learning (UDL)</a:t>
            </a:r>
            <a:endParaRPr sz="3400" dirty="0"/>
          </a:p>
        </p:txBody>
      </p:sp>
      <p:graphicFrame>
        <p:nvGraphicFramePr>
          <p:cNvPr id="352" name="Google Shape;352;p34"/>
          <p:cNvGraphicFramePr/>
          <p:nvPr>
            <p:extLst>
              <p:ext uri="{D42A27DB-BD31-4B8C-83A1-F6EECF244321}">
                <p14:modId xmlns:p14="http://schemas.microsoft.com/office/powerpoint/2010/main" val="2614389860"/>
              </p:ext>
            </p:extLst>
          </p:nvPr>
        </p:nvGraphicFramePr>
        <p:xfrm>
          <a:off x="781050" y="1885665"/>
          <a:ext cx="10629900" cy="2745525"/>
        </p:xfrm>
        <a:graphic>
          <a:graphicData uri="http://schemas.openxmlformats.org/drawingml/2006/table">
            <a:tbl>
              <a:tblPr firstRow="1">
                <a:noFill/>
                <a:tableStyleId>{6B3C887F-5A9A-41F7-BC79-6A65CB9299BE}</a:tableStyleId>
              </a:tblPr>
              <a:tblGrid>
                <a:gridCol w="531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solidFill>
                            <a:schemeClr val="lt1"/>
                          </a:solidFill>
                        </a:rPr>
                        <a:t>Universal Design</a:t>
                      </a:r>
                      <a:endParaRPr sz="23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161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 dirty="0">
                          <a:solidFill>
                            <a:schemeClr val="lt1"/>
                          </a:solidFill>
                        </a:rPr>
                        <a:t>Universal Design for Learning (UDL)</a:t>
                      </a:r>
                      <a:endParaRPr sz="23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4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Removing barriers in physical environment</a:t>
                      </a:r>
                      <a:endParaRPr sz="210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Removing barriers in learning environment</a:t>
                      </a:r>
                      <a:endParaRPr sz="2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Proactive design</a:t>
                      </a:r>
                      <a:endParaRPr sz="210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Proactive design</a:t>
                      </a:r>
                      <a:endParaRPr sz="210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/>
                        <a:t>Physical retrofitting is costly</a:t>
                      </a:r>
                      <a:endParaRPr sz="210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/>
                        <a:t>Course retrofitting is time consuming and difficult to implement</a:t>
                      </a:r>
                      <a:endParaRPr sz="21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43434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Google Shape;353;p34"/>
          <p:cNvSpPr txBox="1"/>
          <p:nvPr/>
        </p:nvSpPr>
        <p:spPr>
          <a:xfrm>
            <a:off x="6314250" y="6048075"/>
            <a:ext cx="5096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Source: Sonoma State University UDL Faculty Guide</a:t>
            </a:r>
            <a:endParaRPr sz="15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 title="Learner variability includes preferences and interests, backgrounds and experiences, support needs, and abilities and strength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00" y="1831826"/>
            <a:ext cx="6576298" cy="31943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5"/>
          <p:cNvSpPr txBox="1"/>
          <p:nvPr/>
        </p:nvSpPr>
        <p:spPr>
          <a:xfrm>
            <a:off x="7109700" y="1895025"/>
            <a:ext cx="4310100" cy="3268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</a:rPr>
              <a:t>“Consider the diverse needs and abilities of all throughout the design process” </a:t>
            </a:r>
            <a:endParaRPr sz="3200">
              <a:solidFill>
                <a:schemeClr val="dk1"/>
              </a:solidFill>
            </a:endParaRPr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-"/>
            </a:pPr>
            <a:r>
              <a:rPr lang="en-US" sz="3200">
                <a:solidFill>
                  <a:schemeClr val="dk1"/>
                </a:solidFill>
              </a:rPr>
              <a:t>National Disability Authority (Ireland)</a:t>
            </a:r>
            <a:endParaRPr sz="3200">
              <a:solidFill>
                <a:schemeClr val="dk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Defining Universal Design for Learning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UDL Example: Captions</a:t>
            </a:r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body" idx="1"/>
          </p:nvPr>
        </p:nvSpPr>
        <p:spPr>
          <a:xfrm>
            <a:off x="5543275" y="1234975"/>
            <a:ext cx="6496200" cy="43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Benefits the following individuals: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With a hearing impairment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In a very loud or very quiet environment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English language learners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Aids in overall attention and comprehension</a:t>
            </a:r>
            <a:endParaRPr/>
          </a:p>
        </p:txBody>
      </p:sp>
      <p:sp>
        <p:nvSpPr>
          <p:cNvPr id="369" name="Google Shape;369;p36"/>
          <p:cNvSpPr txBox="1"/>
          <p:nvPr/>
        </p:nvSpPr>
        <p:spPr>
          <a:xfrm>
            <a:off x="6967275" y="6032475"/>
            <a:ext cx="431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 3playmedia (2022); Stritto &amp; Linder (2017)</a:t>
            </a:r>
            <a:endParaRPr/>
          </a:p>
        </p:txBody>
      </p:sp>
      <p:pic>
        <p:nvPicPr>
          <p:cNvPr id="370" name="Google Shape;370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780" r="7168"/>
          <a:stretch/>
        </p:blipFill>
        <p:spPr>
          <a:xfrm>
            <a:off x="762000" y="1739675"/>
            <a:ext cx="4284677" cy="3556926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"/>
          <p:cNvSpPr txBox="1"/>
          <p:nvPr/>
        </p:nvSpPr>
        <p:spPr>
          <a:xfrm>
            <a:off x="6579350" y="6092900"/>
            <a:ext cx="5002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 Sonoma State University Faculty Guide; Nelson (2021); </a:t>
            </a:r>
            <a:r>
              <a:rPr lang="en-US">
                <a:solidFill>
                  <a:schemeClr val="dk1"/>
                </a:solidFill>
              </a:rPr>
              <a:t>Cumming &amp; Rose (2021); Westin at al (2019)</a:t>
            </a:r>
            <a:endParaRPr/>
          </a:p>
        </p:txBody>
      </p:sp>
      <p:sp>
        <p:nvSpPr>
          <p:cNvPr id="380" name="Google Shape;380;p37"/>
          <p:cNvSpPr/>
          <p:nvPr/>
        </p:nvSpPr>
        <p:spPr>
          <a:xfrm>
            <a:off x="9762679" y="2995900"/>
            <a:ext cx="20853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Increases </a:t>
            </a:r>
            <a:r>
              <a:rPr lang="en-US" sz="2300" b="1">
                <a:solidFill>
                  <a:srgbClr val="841617"/>
                </a:solidFill>
              </a:rPr>
              <a:t>autonomy</a:t>
            </a:r>
            <a:r>
              <a:rPr lang="en-US" sz="2300">
                <a:solidFill>
                  <a:schemeClr val="dk1"/>
                </a:solidFill>
              </a:rPr>
              <a:t> &amp; streamlines course </a:t>
            </a:r>
            <a:r>
              <a:rPr lang="en-US" sz="2300" b="1">
                <a:solidFill>
                  <a:srgbClr val="841617"/>
                </a:solidFill>
              </a:rPr>
              <a:t>planning</a:t>
            </a:r>
            <a:endParaRPr sz="2300" b="1">
              <a:solidFill>
                <a:srgbClr val="841617"/>
              </a:solidFill>
            </a:endParaRPr>
          </a:p>
        </p:txBody>
      </p:sp>
      <p:sp>
        <p:nvSpPr>
          <p:cNvPr id="379" name="Google Shape;379;p37"/>
          <p:cNvSpPr/>
          <p:nvPr/>
        </p:nvSpPr>
        <p:spPr>
          <a:xfrm>
            <a:off x="7357587" y="2995900"/>
            <a:ext cx="23361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Increases student </a:t>
            </a:r>
            <a:r>
              <a:rPr lang="en-US" sz="2300" b="1">
                <a:solidFill>
                  <a:srgbClr val="841617"/>
                </a:solidFill>
              </a:rPr>
              <a:t>engagement</a:t>
            </a:r>
            <a:r>
              <a:rPr lang="en-US" sz="2300">
                <a:solidFill>
                  <a:schemeClr val="dk1"/>
                </a:solidFill>
              </a:rPr>
              <a:t>, </a:t>
            </a:r>
            <a:r>
              <a:rPr lang="en-US" sz="2300" b="1">
                <a:solidFill>
                  <a:srgbClr val="841617"/>
                </a:solidFill>
              </a:rPr>
              <a:t>motivation</a:t>
            </a:r>
            <a:r>
              <a:rPr lang="en-US" sz="2300">
                <a:solidFill>
                  <a:schemeClr val="dk1"/>
                </a:solidFill>
              </a:rPr>
              <a:t> &amp; </a:t>
            </a:r>
            <a:r>
              <a:rPr lang="en-US" sz="2300" b="1">
                <a:solidFill>
                  <a:srgbClr val="841617"/>
                </a:solidFill>
              </a:rPr>
              <a:t>satisfaction</a:t>
            </a:r>
            <a:endParaRPr sz="2300" b="1">
              <a:solidFill>
                <a:srgbClr val="841617"/>
              </a:solidFill>
            </a:endParaRPr>
          </a:p>
        </p:txBody>
      </p:sp>
      <p:sp>
        <p:nvSpPr>
          <p:cNvPr id="378" name="Google Shape;378;p37"/>
          <p:cNvSpPr/>
          <p:nvPr/>
        </p:nvSpPr>
        <p:spPr>
          <a:xfrm>
            <a:off x="5205750" y="2995900"/>
            <a:ext cx="19335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Increases student </a:t>
            </a:r>
            <a:r>
              <a:rPr lang="en-US" sz="2300" b="1">
                <a:solidFill>
                  <a:srgbClr val="841617"/>
                </a:solidFill>
              </a:rPr>
              <a:t>knowledge</a:t>
            </a:r>
            <a:r>
              <a:rPr lang="en-US" sz="2300">
                <a:solidFill>
                  <a:schemeClr val="dk1"/>
                </a:solidFill>
              </a:rPr>
              <a:t> &amp; capacity to </a:t>
            </a:r>
            <a:r>
              <a:rPr lang="en-US" sz="2300" b="1">
                <a:solidFill>
                  <a:srgbClr val="841617"/>
                </a:solidFill>
              </a:rPr>
              <a:t>participate</a:t>
            </a:r>
            <a:endParaRPr sz="2300" b="1">
              <a:solidFill>
                <a:srgbClr val="841617"/>
              </a:solidFill>
            </a:endParaRPr>
          </a:p>
        </p:txBody>
      </p:sp>
      <p:sp>
        <p:nvSpPr>
          <p:cNvPr id="377" name="Google Shape;377;p37"/>
          <p:cNvSpPr/>
          <p:nvPr/>
        </p:nvSpPr>
        <p:spPr>
          <a:xfrm>
            <a:off x="2613312" y="2995900"/>
            <a:ext cx="22095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</a:rPr>
              <a:t>Reach </a:t>
            </a:r>
            <a:r>
              <a:rPr lang="en-US" sz="2300" b="1">
                <a:solidFill>
                  <a:srgbClr val="841617"/>
                </a:solidFill>
              </a:rPr>
              <a:t>diverse learners</a:t>
            </a:r>
            <a:r>
              <a:rPr lang="en-US" sz="2300">
                <a:solidFill>
                  <a:schemeClr val="dk1"/>
                </a:solidFill>
              </a:rPr>
              <a:t> w/o constant modifying of course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376" name="Google Shape;376;p37"/>
          <p:cNvSpPr/>
          <p:nvPr/>
        </p:nvSpPr>
        <p:spPr>
          <a:xfrm>
            <a:off x="344025" y="2995900"/>
            <a:ext cx="2085300" cy="24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300">
                <a:solidFill>
                  <a:schemeClr val="dk1"/>
                </a:solidFill>
              </a:rPr>
              <a:t>Instructors report it improves the </a:t>
            </a:r>
            <a:r>
              <a:rPr lang="en-US" sz="2300" b="1">
                <a:solidFill>
                  <a:srgbClr val="841617"/>
                </a:solidFill>
              </a:rPr>
              <a:t>quality</a:t>
            </a:r>
            <a:r>
              <a:rPr lang="en-US" sz="2300">
                <a:solidFill>
                  <a:schemeClr val="dk1"/>
                </a:solidFill>
              </a:rPr>
              <a:t> of their teaching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383" name="Google Shape;383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338" y="1494913"/>
            <a:ext cx="1494683" cy="14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1163" y="1494913"/>
            <a:ext cx="1494683" cy="14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502" y="1494913"/>
            <a:ext cx="1494683" cy="149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3903" y="1564808"/>
            <a:ext cx="1354886" cy="135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84050" y="1564800"/>
            <a:ext cx="1354900" cy="135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82056-9D81-2F40-105C-C7E4FF834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b="0" i="0" dirty="0">
                <a:solidFill>
                  <a:srgbClr val="84161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Benefits of UDL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UDL Guidelines</a:t>
            </a:r>
            <a:endParaRPr/>
          </a:p>
        </p:txBody>
      </p:sp>
      <p:pic>
        <p:nvPicPr>
          <p:cNvPr id="394" name="Google Shape;394;p38" title="Universal design for learning includes the principles of engagement, representation, and action and expression."/>
          <p:cNvPicPr preferRelativeResize="0"/>
          <p:nvPr/>
        </p:nvPicPr>
        <p:blipFill rotWithShape="1">
          <a:blip r:embed="rId3">
            <a:alphaModFix/>
          </a:blip>
          <a:srcRect l="3549" t="27425"/>
          <a:stretch/>
        </p:blipFill>
        <p:spPr>
          <a:xfrm>
            <a:off x="1086125" y="1692375"/>
            <a:ext cx="10243876" cy="1539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395" name="Google Shape;395;p38"/>
          <p:cNvSpPr txBox="1"/>
          <p:nvPr/>
        </p:nvSpPr>
        <p:spPr>
          <a:xfrm>
            <a:off x="1181375" y="3486825"/>
            <a:ext cx="3276600" cy="15393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Recruiting Interest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Sustaining Effort &amp; Persistence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Self-Regulation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96" name="Google Shape;396;p38"/>
          <p:cNvSpPr txBox="1"/>
          <p:nvPr/>
        </p:nvSpPr>
        <p:spPr>
          <a:xfrm>
            <a:off x="4591325" y="3486825"/>
            <a:ext cx="3276600" cy="153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Perception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Language &amp; Symbols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Comprehension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8001275" y="3486825"/>
            <a:ext cx="3276600" cy="15393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Physical Action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Expression &amp; Communication</a:t>
            </a:r>
            <a:endParaRPr sz="2200">
              <a:solidFill>
                <a:schemeClr val="lt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</a:pPr>
            <a:r>
              <a:rPr lang="en-US" sz="2200">
                <a:solidFill>
                  <a:schemeClr val="lt1"/>
                </a:solidFill>
              </a:rPr>
              <a:t>Executive Functions</a:t>
            </a:r>
            <a:endParaRPr sz="2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 txBox="1"/>
          <p:nvPr/>
        </p:nvSpPr>
        <p:spPr>
          <a:xfrm>
            <a:off x="8078375" y="6010775"/>
            <a:ext cx="346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Source: Sonoma State University Guide to Implementing a Two-hour Workshop</a:t>
            </a:r>
            <a:endParaRPr/>
          </a:p>
        </p:txBody>
      </p:sp>
      <p:sp>
        <p:nvSpPr>
          <p:cNvPr id="405" name="Google Shape;405;p39"/>
          <p:cNvSpPr txBox="1"/>
          <p:nvPr/>
        </p:nvSpPr>
        <p:spPr>
          <a:xfrm>
            <a:off x="6737844" y="2269778"/>
            <a:ext cx="4510200" cy="3134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/>
              <a:t>Removing the need for accommodations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chemeClr val="dk1"/>
                </a:solidFill>
              </a:rPr>
              <a:t>A solution for all issues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/>
              <a:t>Reducing expectations of students or less rigorous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/>
              <a:t>A prescriptive formula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/>
              <a:t>Based on learning styles</a:t>
            </a:r>
            <a:endParaRPr sz="2500"/>
          </a:p>
        </p:txBody>
      </p:sp>
      <p:sp>
        <p:nvSpPr>
          <p:cNvPr id="407" name="Google Shape;407;p39"/>
          <p:cNvSpPr/>
          <p:nvPr/>
        </p:nvSpPr>
        <p:spPr>
          <a:xfrm>
            <a:off x="6737844" y="1583725"/>
            <a:ext cx="4510200" cy="685800"/>
          </a:xfrm>
          <a:prstGeom prst="rect">
            <a:avLst/>
          </a:prstGeom>
          <a:solidFill>
            <a:srgbClr val="434343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UDL is </a:t>
            </a:r>
            <a:r>
              <a:rPr lang="en-US" sz="3000" b="1" u="sng">
                <a:solidFill>
                  <a:srgbClr val="FFFFFF"/>
                </a:solidFill>
              </a:rPr>
              <a:t>not</a:t>
            </a:r>
            <a:endParaRPr sz="3000" b="1" u="sng">
              <a:solidFill>
                <a:srgbClr val="FFFFFF"/>
              </a:solidFill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990675" y="2269523"/>
            <a:ext cx="4510200" cy="31347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/>
              <a:t>A </a:t>
            </a:r>
            <a:r>
              <a:rPr lang="en-US" sz="2500" b="1">
                <a:solidFill>
                  <a:srgbClr val="841617"/>
                </a:solidFill>
              </a:rPr>
              <a:t>research-backed</a:t>
            </a:r>
            <a:r>
              <a:rPr lang="en-US" sz="2500"/>
              <a:t> framework</a:t>
            </a:r>
            <a:endParaRPr sz="250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/>
              <a:t>Aims to give all students </a:t>
            </a:r>
            <a:r>
              <a:rPr lang="en-US" sz="2500" b="1">
                <a:solidFill>
                  <a:srgbClr val="841617"/>
                </a:solidFill>
              </a:rPr>
              <a:t>equal opportunities to succeed</a:t>
            </a:r>
            <a:r>
              <a:rPr lang="en-US" sz="2500"/>
              <a:t>, no matter how they learn</a:t>
            </a:r>
            <a:endParaRPr sz="2500"/>
          </a:p>
        </p:txBody>
      </p:sp>
      <p:sp>
        <p:nvSpPr>
          <p:cNvPr id="406" name="Google Shape;406;p39"/>
          <p:cNvSpPr/>
          <p:nvPr/>
        </p:nvSpPr>
        <p:spPr>
          <a:xfrm>
            <a:off x="990675" y="1583725"/>
            <a:ext cx="4510200" cy="6858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UDL is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Outlining UDL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title" idx="4294967295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About This Session</a:t>
            </a:r>
            <a:endParaRPr/>
          </a:p>
        </p:txBody>
      </p:sp>
      <p:pic>
        <p:nvPicPr>
          <p:cNvPr id="96" name="Google Shape;96;p13" title="Agenda: Key terms and disability in online courses, integrating accessibility, UDL overview and implementation, accessibility on Canvas and multimedia, and Q&amp;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625" y="1961174"/>
            <a:ext cx="11234749" cy="34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0" title="Principle of action and expression"/>
          <p:cNvPicPr preferRelativeResize="0"/>
          <p:nvPr/>
        </p:nvPicPr>
        <p:blipFill rotWithShape="1">
          <a:blip r:embed="rId3">
            <a:alphaModFix/>
          </a:blip>
          <a:srcRect l="68875" t="37327" r="10472" b="37327"/>
          <a:stretch/>
        </p:blipFill>
        <p:spPr>
          <a:xfrm>
            <a:off x="5641014" y="1180604"/>
            <a:ext cx="2807434" cy="688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417" name="Google Shape;417;p40" title="Principle of representation"/>
          <p:cNvPicPr preferRelativeResize="0"/>
          <p:nvPr/>
        </p:nvPicPr>
        <p:blipFill rotWithShape="1">
          <a:blip r:embed="rId3">
            <a:alphaModFix/>
          </a:blip>
          <a:srcRect l="37059" t="36471" r="44921" b="38182"/>
          <a:stretch/>
        </p:blipFill>
        <p:spPr>
          <a:xfrm>
            <a:off x="3118257" y="1180604"/>
            <a:ext cx="2449603" cy="688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416" name="Google Shape;416;p40" title="Principle of engagement"/>
          <p:cNvPicPr preferRelativeResize="0"/>
          <p:nvPr/>
        </p:nvPicPr>
        <p:blipFill rotWithShape="1">
          <a:blip r:embed="rId3">
            <a:alphaModFix/>
          </a:blip>
          <a:srcRect l="5358" t="35089" r="76622" b="39565"/>
          <a:stretch/>
        </p:blipFill>
        <p:spPr>
          <a:xfrm>
            <a:off x="595500" y="1180604"/>
            <a:ext cx="2449603" cy="6880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414" name="Google Shape;414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499" y="2004100"/>
            <a:ext cx="11001000" cy="2893800"/>
          </a:xfrm>
          <a:prstGeom prst="wedgeRectCallout">
            <a:avLst>
              <a:gd name="adj1" fmla="val -20759"/>
              <a:gd name="adj2" fmla="val 76565"/>
            </a:avLst>
          </a:prstGeom>
          <a:solidFill>
            <a:srgbClr val="841617"/>
          </a:solidFill>
          <a:ln w="95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40"/>
          <p:cNvSpPr txBox="1"/>
          <p:nvPr/>
        </p:nvSpPr>
        <p:spPr>
          <a:xfrm>
            <a:off x="1399700" y="2403375"/>
            <a:ext cx="954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FFFFFF"/>
                </a:solidFill>
              </a:rPr>
              <a:t>What are some ways we can implement UDL in online courses?</a:t>
            </a:r>
            <a:endParaRPr sz="42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09A48-5063-E9D2-96D5-7B397704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1"/>
          <p:cNvSpPr/>
          <p:nvPr/>
        </p:nvSpPr>
        <p:spPr>
          <a:xfrm>
            <a:off x="9762679" y="2919700"/>
            <a:ext cx="2085300" cy="2449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</a:rPr>
              <a:t>Integrate user-friendly and free tools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438" name="Google Shape;438;p41"/>
          <p:cNvSpPr txBox="1"/>
          <p:nvPr/>
        </p:nvSpPr>
        <p:spPr>
          <a:xfrm>
            <a:off x="9633300" y="2103950"/>
            <a:ext cx="228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Accessible tools</a:t>
            </a:r>
            <a:endParaRPr sz="2000" b="1"/>
          </a:p>
        </p:txBody>
      </p:sp>
      <p:sp>
        <p:nvSpPr>
          <p:cNvPr id="433" name="Google Shape;433;p41"/>
          <p:cNvSpPr txBox="1"/>
          <p:nvPr/>
        </p:nvSpPr>
        <p:spPr>
          <a:xfrm>
            <a:off x="10066700" y="1395650"/>
            <a:ext cx="140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</a:rPr>
              <a:t>5</a:t>
            </a:r>
            <a:endParaRPr sz="4800" b="1">
              <a:solidFill>
                <a:srgbClr val="434343"/>
              </a:solidFill>
            </a:endParaRPr>
          </a:p>
        </p:txBody>
      </p:sp>
      <p:sp>
        <p:nvSpPr>
          <p:cNvPr id="427" name="Google Shape;427;p41"/>
          <p:cNvSpPr/>
          <p:nvPr/>
        </p:nvSpPr>
        <p:spPr>
          <a:xfrm>
            <a:off x="7408016" y="2919700"/>
            <a:ext cx="2085300" cy="2449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</a:rPr>
              <a:t>Scaffold content into portions (in lectures, videos, webpages)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437" name="Google Shape;437;p41"/>
          <p:cNvSpPr txBox="1"/>
          <p:nvPr/>
        </p:nvSpPr>
        <p:spPr>
          <a:xfrm>
            <a:off x="7354825" y="2103950"/>
            <a:ext cx="215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Chunking</a:t>
            </a:r>
            <a:endParaRPr sz="2000" b="1"/>
          </a:p>
        </p:txBody>
      </p:sp>
      <p:sp>
        <p:nvSpPr>
          <p:cNvPr id="432" name="Google Shape;432;p41"/>
          <p:cNvSpPr txBox="1"/>
          <p:nvPr/>
        </p:nvSpPr>
        <p:spPr>
          <a:xfrm>
            <a:off x="7728913" y="1395650"/>
            <a:ext cx="140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</a:rPr>
              <a:t>4</a:t>
            </a:r>
            <a:endParaRPr sz="4800" b="1">
              <a:solidFill>
                <a:srgbClr val="434343"/>
              </a:solidFill>
            </a:endParaRPr>
          </a:p>
        </p:txBody>
      </p:sp>
      <p:sp>
        <p:nvSpPr>
          <p:cNvPr id="436" name="Google Shape;436;p41"/>
          <p:cNvSpPr txBox="1"/>
          <p:nvPr/>
        </p:nvSpPr>
        <p:spPr>
          <a:xfrm>
            <a:off x="5000150" y="2103950"/>
            <a:ext cx="215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Expression</a:t>
            </a:r>
            <a:endParaRPr sz="2000" b="1"/>
          </a:p>
        </p:txBody>
      </p:sp>
      <p:sp>
        <p:nvSpPr>
          <p:cNvPr id="426" name="Google Shape;426;p41"/>
          <p:cNvSpPr/>
          <p:nvPr/>
        </p:nvSpPr>
        <p:spPr>
          <a:xfrm>
            <a:off x="5053352" y="2919700"/>
            <a:ext cx="2085300" cy="2449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</a:rPr>
              <a:t>Design assessments so students can express knowledge in their own way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5391150" y="1395650"/>
            <a:ext cx="140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</a:rPr>
              <a:t>3</a:t>
            </a:r>
            <a:endParaRPr sz="4800" b="1">
              <a:solidFill>
                <a:srgbClr val="434343"/>
              </a:solidFill>
            </a:endParaRPr>
          </a:p>
        </p:txBody>
      </p:sp>
      <p:sp>
        <p:nvSpPr>
          <p:cNvPr id="425" name="Google Shape;425;p41"/>
          <p:cNvSpPr/>
          <p:nvPr/>
        </p:nvSpPr>
        <p:spPr>
          <a:xfrm>
            <a:off x="2698689" y="2919700"/>
            <a:ext cx="2085300" cy="2449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FFFFFF"/>
                </a:solidFill>
              </a:rPr>
              <a:t>Use multiple formats e.g. video + text</a:t>
            </a:r>
            <a:endParaRPr sz="2200" b="1">
              <a:solidFill>
                <a:srgbClr val="FFFFFF"/>
              </a:solidFill>
            </a:endParaRPr>
          </a:p>
        </p:txBody>
      </p:sp>
      <p:sp>
        <p:nvSpPr>
          <p:cNvPr id="435" name="Google Shape;435;p41"/>
          <p:cNvSpPr txBox="1"/>
          <p:nvPr/>
        </p:nvSpPr>
        <p:spPr>
          <a:xfrm>
            <a:off x="2645463" y="2103950"/>
            <a:ext cx="215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Alternatives</a:t>
            </a:r>
            <a:endParaRPr sz="2000" b="1"/>
          </a:p>
        </p:txBody>
      </p:sp>
      <p:sp>
        <p:nvSpPr>
          <p:cNvPr id="430" name="Google Shape;430;p41"/>
          <p:cNvSpPr txBox="1"/>
          <p:nvPr/>
        </p:nvSpPr>
        <p:spPr>
          <a:xfrm>
            <a:off x="3019563" y="1395650"/>
            <a:ext cx="140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</a:rPr>
              <a:t>2</a:t>
            </a:r>
            <a:endParaRPr sz="4800" b="1">
              <a:solidFill>
                <a:srgbClr val="434343"/>
              </a:solidFill>
            </a:endParaRPr>
          </a:p>
        </p:txBody>
      </p:sp>
      <p:sp>
        <p:nvSpPr>
          <p:cNvPr id="424" name="Google Shape;424;p41"/>
          <p:cNvSpPr/>
          <p:nvPr/>
        </p:nvSpPr>
        <p:spPr>
          <a:xfrm>
            <a:off x="344025" y="2919700"/>
            <a:ext cx="2085300" cy="2449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lt1"/>
                </a:solidFill>
              </a:rPr>
              <a:t>Record videos using a script and/or outline</a:t>
            </a:r>
            <a:endParaRPr sz="2200" b="1">
              <a:solidFill>
                <a:schemeClr val="lt1"/>
              </a:solidFill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307725" y="2103950"/>
            <a:ext cx="2157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Text Foundation</a:t>
            </a:r>
            <a:endParaRPr sz="2000" b="1"/>
          </a:p>
        </p:txBody>
      </p:sp>
      <p:sp>
        <p:nvSpPr>
          <p:cNvPr id="429" name="Google Shape;429;p41"/>
          <p:cNvSpPr txBox="1"/>
          <p:nvPr/>
        </p:nvSpPr>
        <p:spPr>
          <a:xfrm>
            <a:off x="647975" y="1395650"/>
            <a:ext cx="1409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434343"/>
                </a:solidFill>
              </a:rPr>
              <a:t>1</a:t>
            </a:r>
            <a:endParaRPr sz="4800" b="1">
              <a:solidFill>
                <a:srgbClr val="434343"/>
              </a:solidFill>
            </a:endParaRPr>
          </a:p>
        </p:txBody>
      </p:sp>
      <p:sp>
        <p:nvSpPr>
          <p:cNvPr id="439" name="Google Shape;439;p4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dirty="0"/>
              <a:t>Five Strategies for Faculty to Apply UDL (Tobin, 2014)</a:t>
            </a:r>
            <a:endParaRPr sz="35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UDL &amp; Syllabi Action Plan</a:t>
            </a:r>
            <a:endParaRPr/>
          </a:p>
        </p:txBody>
      </p:sp>
      <p:sp>
        <p:nvSpPr>
          <p:cNvPr id="447" name="Google Shape;447;p42"/>
          <p:cNvSpPr txBox="1"/>
          <p:nvPr/>
        </p:nvSpPr>
        <p:spPr>
          <a:xfrm>
            <a:off x="8131205" y="6078984"/>
            <a:ext cx="3552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 UDL on Campus, Sonoma State University Faculty Guide</a:t>
            </a:r>
            <a:endParaRPr/>
          </a:p>
        </p:txBody>
      </p:sp>
      <p:sp>
        <p:nvSpPr>
          <p:cNvPr id="448" name="Google Shape;448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5404" y="1185656"/>
            <a:ext cx="1016400" cy="652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0564" y="1185650"/>
            <a:ext cx="9847500" cy="6525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2"/>
          <p:cNvSpPr txBox="1"/>
          <p:nvPr/>
        </p:nvSpPr>
        <p:spPr>
          <a:xfrm>
            <a:off x="1846456" y="1288910"/>
            <a:ext cx="9742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841617"/>
                </a:solidFill>
              </a:rPr>
              <a:t>Highlight</a:t>
            </a:r>
            <a:r>
              <a:rPr lang="en-US" sz="2000" b="1"/>
              <a:t> </a:t>
            </a:r>
            <a:r>
              <a:rPr lang="en-US" sz="2000"/>
              <a:t>course goals and why the course material selected is relevant to students</a:t>
            </a:r>
            <a:endParaRPr sz="2000"/>
          </a:p>
        </p:txBody>
      </p:sp>
      <p:grpSp>
        <p:nvGrpSpPr>
          <p:cNvPr id="451" name="Google Shape;451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5369" y="1998432"/>
            <a:ext cx="10832349" cy="652470"/>
            <a:chOff x="1973257" y="2178867"/>
            <a:chExt cx="7540793" cy="685800"/>
          </a:xfrm>
        </p:grpSpPr>
        <p:sp>
          <p:nvSpPr>
            <p:cNvPr id="452" name="Google Shape;452;p42"/>
            <p:cNvSpPr/>
            <p:nvPr/>
          </p:nvSpPr>
          <p:spPr>
            <a:xfrm>
              <a:off x="1973257" y="2178867"/>
              <a:ext cx="685800" cy="6858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2659050" y="2178867"/>
              <a:ext cx="6855000" cy="685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54" name="Google Shape;454;p42"/>
            <p:cNvSpPr txBox="1"/>
            <p:nvPr/>
          </p:nvSpPr>
          <p:spPr>
            <a:xfrm>
              <a:off x="2729635" y="2247291"/>
              <a:ext cx="6573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434343"/>
                  </a:solidFill>
                </a:rPr>
                <a:t>Utilize</a:t>
              </a:r>
              <a:r>
                <a:rPr lang="en-US" sz="2000"/>
                <a:t> a variety of course materials</a:t>
              </a:r>
              <a:endParaRPr sz="2000"/>
            </a:p>
          </p:txBody>
        </p:sp>
      </p:grpSp>
      <p:grpSp>
        <p:nvGrpSpPr>
          <p:cNvPr id="455" name="Google Shape;455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5376" y="2810872"/>
            <a:ext cx="11162192" cy="652470"/>
            <a:chOff x="1973257" y="3013142"/>
            <a:chExt cx="7770409" cy="685800"/>
          </a:xfrm>
        </p:grpSpPr>
        <p:sp>
          <p:nvSpPr>
            <p:cNvPr id="456" name="Google Shape;456;p42"/>
            <p:cNvSpPr/>
            <p:nvPr/>
          </p:nvSpPr>
          <p:spPr>
            <a:xfrm>
              <a:off x="1973257" y="3013142"/>
              <a:ext cx="685800" cy="685800"/>
            </a:xfrm>
            <a:prstGeom prst="rect">
              <a:avLst/>
            </a:prstGeom>
            <a:solidFill>
              <a:srgbClr val="841617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2659050" y="3013142"/>
              <a:ext cx="6855000" cy="685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58" name="Google Shape;458;p42"/>
            <p:cNvSpPr txBox="1"/>
            <p:nvPr/>
          </p:nvSpPr>
          <p:spPr>
            <a:xfrm>
              <a:off x="2729666" y="3096840"/>
              <a:ext cx="70140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841617"/>
                  </a:solidFill>
                </a:rPr>
                <a:t>Discuss</a:t>
              </a:r>
              <a:r>
                <a:rPr lang="en-US" sz="2000"/>
                <a:t> typical weekly routine and course components</a:t>
              </a:r>
              <a:endParaRPr sz="2000"/>
            </a:p>
          </p:txBody>
        </p:sp>
      </p:grpSp>
      <p:grpSp>
        <p:nvGrpSpPr>
          <p:cNvPr id="459" name="Google Shape;459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5369" y="3622736"/>
            <a:ext cx="10832349" cy="652470"/>
            <a:chOff x="1973257" y="1305217"/>
            <a:chExt cx="7540793" cy="685800"/>
          </a:xfrm>
        </p:grpSpPr>
        <p:sp>
          <p:nvSpPr>
            <p:cNvPr id="460" name="Google Shape;460;p42"/>
            <p:cNvSpPr/>
            <p:nvPr/>
          </p:nvSpPr>
          <p:spPr>
            <a:xfrm>
              <a:off x="1973257" y="1305217"/>
              <a:ext cx="685800" cy="6858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2659050" y="1305217"/>
              <a:ext cx="6855000" cy="685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62" name="Google Shape;462;p42"/>
            <p:cNvSpPr txBox="1"/>
            <p:nvPr/>
          </p:nvSpPr>
          <p:spPr>
            <a:xfrm>
              <a:off x="2747388" y="1375606"/>
              <a:ext cx="6573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434343"/>
                  </a:solidFill>
                </a:rPr>
                <a:t>Address</a:t>
              </a:r>
              <a:r>
                <a:rPr lang="en-US" sz="2000"/>
                <a:t> specific expectations of students and their responsibilities</a:t>
              </a:r>
              <a:endParaRPr sz="2000"/>
            </a:p>
          </p:txBody>
        </p:sp>
      </p:grpSp>
      <p:grpSp>
        <p:nvGrpSpPr>
          <p:cNvPr id="463" name="Google Shape;463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5375" y="4431469"/>
            <a:ext cx="11187665" cy="657737"/>
            <a:chOff x="1973257" y="2178861"/>
            <a:chExt cx="7788141" cy="987000"/>
          </a:xfrm>
        </p:grpSpPr>
        <p:sp>
          <p:nvSpPr>
            <p:cNvPr id="464" name="Google Shape;464;p42"/>
            <p:cNvSpPr/>
            <p:nvPr/>
          </p:nvSpPr>
          <p:spPr>
            <a:xfrm>
              <a:off x="1973257" y="2178861"/>
              <a:ext cx="685800" cy="987000"/>
            </a:xfrm>
            <a:prstGeom prst="rect">
              <a:avLst/>
            </a:prstGeom>
            <a:solidFill>
              <a:srgbClr val="841617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2659050" y="2178861"/>
              <a:ext cx="6855000" cy="9870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84161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66" name="Google Shape;466;p42"/>
            <p:cNvSpPr txBox="1"/>
            <p:nvPr/>
          </p:nvSpPr>
          <p:spPr>
            <a:xfrm>
              <a:off x="2747398" y="2280602"/>
              <a:ext cx="7014000" cy="73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841617"/>
                  </a:solidFill>
                </a:rPr>
                <a:t>Include</a:t>
              </a:r>
              <a:r>
                <a:rPr lang="en-US" sz="2000"/>
                <a:t> personal accessibility and inclusion syllabus statement</a:t>
              </a:r>
              <a:endParaRPr sz="2000"/>
            </a:p>
          </p:txBody>
        </p:sp>
      </p:grpSp>
      <p:pic>
        <p:nvPicPr>
          <p:cNvPr id="467" name="Google Shape;467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915" y="3610145"/>
            <a:ext cx="887376" cy="66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8" name="Google Shape;468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6151" y="5257854"/>
            <a:ext cx="10832349" cy="652470"/>
            <a:chOff x="1973257" y="1305217"/>
            <a:chExt cx="7540793" cy="685800"/>
          </a:xfrm>
        </p:grpSpPr>
        <p:sp>
          <p:nvSpPr>
            <p:cNvPr id="469" name="Google Shape;469;p42"/>
            <p:cNvSpPr/>
            <p:nvPr/>
          </p:nvSpPr>
          <p:spPr>
            <a:xfrm>
              <a:off x="1973257" y="1305217"/>
              <a:ext cx="685800" cy="685800"/>
            </a:xfrm>
            <a:prstGeom prst="rect">
              <a:avLst/>
            </a:prstGeom>
            <a:solidFill>
              <a:srgbClr val="434343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2659050" y="1305217"/>
              <a:ext cx="6855000" cy="685800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/>
            </a:p>
          </p:txBody>
        </p:sp>
        <p:sp>
          <p:nvSpPr>
            <p:cNvPr id="471" name="Google Shape;471;p42"/>
            <p:cNvSpPr txBox="1"/>
            <p:nvPr/>
          </p:nvSpPr>
          <p:spPr>
            <a:xfrm>
              <a:off x="2747388" y="1375606"/>
              <a:ext cx="6573300" cy="51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rgbClr val="434343"/>
                  </a:solidFill>
                </a:rPr>
                <a:t>List</a:t>
              </a:r>
              <a:r>
                <a:rPr lang="en-US" sz="2000"/>
                <a:t> a variety of methods to contact instructor</a:t>
              </a:r>
              <a:endParaRPr sz="2000"/>
            </a:p>
          </p:txBody>
        </p:sp>
      </p:grpSp>
      <p:pic>
        <p:nvPicPr>
          <p:cNvPr id="472" name="Google Shape;472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8407" y="2707001"/>
            <a:ext cx="850392" cy="850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1324" y="5177192"/>
            <a:ext cx="804558" cy="804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33578" y="1930137"/>
            <a:ext cx="800050" cy="8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7843" y="4396700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7843" y="1117900"/>
            <a:ext cx="731520" cy="7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43" title="Questions to ask: What barriers are students facing in the learning environment and what’s one more thing I can do to eliminate barrier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350" y="2035600"/>
            <a:ext cx="9502945" cy="424497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3"/>
          <p:cNvSpPr txBox="1"/>
          <p:nvPr/>
        </p:nvSpPr>
        <p:spPr>
          <a:xfrm>
            <a:off x="5232450" y="3634738"/>
            <a:ext cx="1879500" cy="104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/>
              <a:t>Plus One Thinking</a:t>
            </a:r>
            <a:endParaRPr sz="2800" b="1"/>
          </a:p>
        </p:txBody>
      </p:sp>
      <p:sp>
        <p:nvSpPr>
          <p:cNvPr id="484" name="Google Shape;484;p43"/>
          <p:cNvSpPr txBox="1"/>
          <p:nvPr/>
        </p:nvSpPr>
        <p:spPr>
          <a:xfrm>
            <a:off x="723900" y="1202675"/>
            <a:ext cx="10744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Integrating accessibility and UDL can be </a:t>
            </a:r>
            <a:r>
              <a:rPr lang="en-US" sz="2600" b="1">
                <a:solidFill>
                  <a:srgbClr val="841617"/>
                </a:solidFill>
              </a:rPr>
              <a:t>iterative</a:t>
            </a:r>
            <a:r>
              <a:rPr lang="en-US" sz="2600">
                <a:solidFill>
                  <a:schemeClr val="dk1"/>
                </a:solidFill>
              </a:rPr>
              <a:t> and </a:t>
            </a:r>
            <a:r>
              <a:rPr lang="en-US" sz="2600" b="1">
                <a:solidFill>
                  <a:srgbClr val="841617"/>
                </a:solidFill>
              </a:rPr>
              <a:t>incremental</a:t>
            </a:r>
            <a:endParaRPr sz="800"/>
          </a:p>
        </p:txBody>
      </p:sp>
      <p:sp>
        <p:nvSpPr>
          <p:cNvPr id="482" name="Google Shape;482;p4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Plus One Thinking &amp; Inclusive Teaching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4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Accessible Content on Canvas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4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Accessibility Principles</a:t>
            </a:r>
            <a:endParaRPr/>
          </a:p>
        </p:txBody>
      </p:sp>
      <p:pic>
        <p:nvPicPr>
          <p:cNvPr id="499" name="Google Shape;499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7171" y="1259550"/>
            <a:ext cx="1510275" cy="15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5179" y="1259550"/>
            <a:ext cx="1510275" cy="151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39783" y="3875600"/>
            <a:ext cx="1885050" cy="188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95463" y="4153266"/>
            <a:ext cx="1329707" cy="132971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45"/>
          <p:cNvSpPr/>
          <p:nvPr/>
        </p:nvSpPr>
        <p:spPr>
          <a:xfrm>
            <a:off x="1356017" y="2992200"/>
            <a:ext cx="4008600" cy="481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FFFF"/>
                </a:solidFill>
              </a:rPr>
              <a:t>Perceivable</a:t>
            </a:r>
            <a:endParaRPr sz="3400" b="1">
              <a:solidFill>
                <a:srgbClr val="FFFFFF"/>
              </a:solidFill>
            </a:endParaRPr>
          </a:p>
        </p:txBody>
      </p:sp>
      <p:sp>
        <p:nvSpPr>
          <p:cNvPr id="504" name="Google Shape;504;p45"/>
          <p:cNvSpPr/>
          <p:nvPr/>
        </p:nvSpPr>
        <p:spPr>
          <a:xfrm>
            <a:off x="6878008" y="2992200"/>
            <a:ext cx="4008600" cy="481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FFFF"/>
                </a:solidFill>
              </a:rPr>
              <a:t>Operable</a:t>
            </a:r>
            <a:endParaRPr sz="3400" b="1">
              <a:solidFill>
                <a:srgbClr val="FFFFFF"/>
              </a:solidFill>
            </a:endParaRPr>
          </a:p>
        </p:txBody>
      </p:sp>
      <p:sp>
        <p:nvSpPr>
          <p:cNvPr id="505" name="Google Shape;505;p45"/>
          <p:cNvSpPr/>
          <p:nvPr/>
        </p:nvSpPr>
        <p:spPr>
          <a:xfrm>
            <a:off x="1356017" y="5663550"/>
            <a:ext cx="4008600" cy="481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FFFF"/>
                </a:solidFill>
              </a:rPr>
              <a:t>Understandable</a:t>
            </a:r>
            <a:endParaRPr sz="3400" b="1">
              <a:solidFill>
                <a:srgbClr val="FFFFFF"/>
              </a:solidFill>
            </a:endParaRPr>
          </a:p>
        </p:txBody>
      </p:sp>
      <p:sp>
        <p:nvSpPr>
          <p:cNvPr id="506" name="Google Shape;506;p45"/>
          <p:cNvSpPr/>
          <p:nvPr/>
        </p:nvSpPr>
        <p:spPr>
          <a:xfrm>
            <a:off x="6878008" y="5663550"/>
            <a:ext cx="4008600" cy="481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>
                <a:solidFill>
                  <a:srgbClr val="FFFFFF"/>
                </a:solidFill>
              </a:rPr>
              <a:t>Robust</a:t>
            </a:r>
            <a:endParaRPr sz="3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Accessible Documents</a:t>
            </a:r>
            <a:endParaRPr/>
          </a:p>
        </p:txBody>
      </p:sp>
      <p:sp>
        <p:nvSpPr>
          <p:cNvPr id="513" name="Google Shape;513;p46"/>
          <p:cNvSpPr txBox="1">
            <a:spLocks noGrp="1"/>
          </p:cNvSpPr>
          <p:nvPr>
            <p:ph type="body" idx="1"/>
          </p:nvPr>
        </p:nvSpPr>
        <p:spPr>
          <a:xfrm>
            <a:off x="609600" y="3629721"/>
            <a:ext cx="10972800" cy="201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>
                <a:solidFill>
                  <a:srgbClr val="841617"/>
                </a:solidFill>
              </a:rPr>
              <a:t>All</a:t>
            </a:r>
            <a:r>
              <a:rPr lang="en-US" sz="2800"/>
              <a:t> course materials and files must meet accessibility standards</a:t>
            </a:r>
            <a:endParaRPr sz="28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Core accessibility concepts apply to all programs</a:t>
            </a:r>
            <a:endParaRPr sz="2400"/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Microsoft Office products have an Accessibility Checker</a:t>
            </a:r>
            <a:endParaRPr sz="2800"/>
          </a:p>
        </p:txBody>
      </p:sp>
      <p:pic>
        <p:nvPicPr>
          <p:cNvPr id="514" name="Google Shape;514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124000"/>
            <a:ext cx="2231429" cy="2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6293" y="1411944"/>
            <a:ext cx="21145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30907" y="1124000"/>
            <a:ext cx="2231429" cy="2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2400" y="1411944"/>
            <a:ext cx="21145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57014" y="1124000"/>
            <a:ext cx="2231429" cy="22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78507" y="1411944"/>
            <a:ext cx="211455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683121" y="1124000"/>
            <a:ext cx="2231429" cy="225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7" title="Assistive technology has a wide range of technologies from low to high tech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75" y="1158775"/>
            <a:ext cx="4997250" cy="4671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527" name="Google Shape;527;p47"/>
          <p:cNvSpPr txBox="1">
            <a:spLocks noGrp="1"/>
          </p:cNvSpPr>
          <p:nvPr>
            <p:ph type="body" idx="1"/>
          </p:nvPr>
        </p:nvSpPr>
        <p:spPr>
          <a:xfrm>
            <a:off x="5927950" y="1234975"/>
            <a:ext cx="5886900" cy="5355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spcBef>
                <a:spcPts val="64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Any device, software, or equipment that helps people with disabilities learn, communicate, or function better</a:t>
            </a:r>
            <a:endParaRPr sz="2900"/>
          </a:p>
          <a:p>
            <a:pPr marL="457200" lvl="0" indent="-412750" algn="l" rtl="0">
              <a:spcBef>
                <a:spcPts val="100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Note: Assistive technologies cannot completely overcome inaccessible content</a:t>
            </a:r>
            <a:endParaRPr sz="2900"/>
          </a:p>
          <a:p>
            <a:pPr marL="914400" lvl="0" indent="-406400" algn="l" rtl="0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 sz="2800" b="1">
                <a:solidFill>
                  <a:srgbClr val="841617"/>
                </a:solidFill>
              </a:rPr>
              <a:t>Takeaway</a:t>
            </a:r>
            <a:r>
              <a:rPr lang="en-US" sz="2800" b="1"/>
              <a:t>:</a:t>
            </a:r>
            <a:r>
              <a:rPr lang="en-US" sz="2800"/>
              <a:t> Course design must consider assistive technology usage</a:t>
            </a:r>
            <a:endParaRPr sz="2800"/>
          </a:p>
        </p:txBody>
      </p:sp>
      <p:sp>
        <p:nvSpPr>
          <p:cNvPr id="526" name="Google Shape;526;p4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Assistive Technology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 txBox="1">
            <a:spLocks noGrp="1"/>
          </p:cNvSpPr>
          <p:nvPr>
            <p:ph type="title"/>
          </p:nvPr>
        </p:nvSpPr>
        <p:spPr>
          <a:xfrm>
            <a:off x="609600" y="3508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 Accessibility &amp;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Preferences of Screen Reader Users</a:t>
            </a:r>
            <a:endParaRPr/>
          </a:p>
        </p:txBody>
      </p:sp>
      <p:sp>
        <p:nvSpPr>
          <p:cNvPr id="535" name="Google Shape;535;p48"/>
          <p:cNvSpPr txBox="1">
            <a:spLocks noGrp="1"/>
          </p:cNvSpPr>
          <p:nvPr>
            <p:ph type="body" idx="1"/>
          </p:nvPr>
        </p:nvSpPr>
        <p:spPr>
          <a:xfrm>
            <a:off x="609600" y="1596232"/>
            <a:ext cx="53868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500"/>
              <a:t>Document Accessibility</a:t>
            </a:r>
            <a:endParaRPr sz="2500"/>
          </a:p>
        </p:txBody>
      </p:sp>
      <p:sp>
        <p:nvSpPr>
          <p:cNvPr id="536" name="Google Shape;536;p48"/>
          <p:cNvSpPr txBox="1">
            <a:spLocks noGrp="1"/>
          </p:cNvSpPr>
          <p:nvPr>
            <p:ph type="body" idx="3"/>
          </p:nvPr>
        </p:nvSpPr>
        <p:spPr>
          <a:xfrm>
            <a:off x="6193368" y="1596232"/>
            <a:ext cx="5388900" cy="639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500"/>
              <a:t>Document Preferences</a:t>
            </a:r>
            <a:endParaRPr sz="2500"/>
          </a:p>
        </p:txBody>
      </p:sp>
      <p:pic>
        <p:nvPicPr>
          <p:cNvPr id="537" name="Google Shape;537;p48" title="68.9% of users say Word documents are most accessible than other formats."/>
          <p:cNvPicPr preferRelativeResize="0"/>
          <p:nvPr/>
        </p:nvPicPr>
        <p:blipFill rotWithShape="1">
          <a:blip r:embed="rId3">
            <a:alphaModFix/>
          </a:blip>
          <a:srcRect l="23793" t="26635" r="27527" b="5365"/>
          <a:stretch/>
        </p:blipFill>
        <p:spPr>
          <a:xfrm>
            <a:off x="1350250" y="2605200"/>
            <a:ext cx="4057899" cy="29355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538" name="Google Shape;538;p48" title="60.6% of users say they prefer Word documents over other formats."/>
          <p:cNvPicPr preferRelativeResize="0"/>
          <p:nvPr/>
        </p:nvPicPr>
        <p:blipFill rotWithShape="1">
          <a:blip r:embed="rId4">
            <a:alphaModFix/>
          </a:blip>
          <a:srcRect l="20008" t="26190" r="35291" b="12183"/>
          <a:stretch/>
        </p:blipFill>
        <p:spPr>
          <a:xfrm>
            <a:off x="6869550" y="2605200"/>
            <a:ext cx="4057901" cy="293551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539" name="Google Shape;539;p48"/>
          <p:cNvSpPr txBox="1"/>
          <p:nvPr/>
        </p:nvSpPr>
        <p:spPr>
          <a:xfrm>
            <a:off x="7202350" y="5783100"/>
            <a:ext cx="372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Source: WebAIM Survey from May-June 2021 of 1568 participants</a:t>
            </a:r>
            <a:endParaRPr sz="1700"/>
          </a:p>
        </p:txBody>
      </p:sp>
      <p:cxnSp>
        <p:nvCxnSpPr>
          <p:cNvPr id="540" name="Google Shape;540;p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65350" y="1762575"/>
            <a:ext cx="0" cy="43341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Reader Demo</a:t>
            </a:r>
            <a:endParaRPr/>
          </a:p>
        </p:txBody>
      </p:sp>
      <p:pic>
        <p:nvPicPr>
          <p:cNvPr id="547" name="Google Shape;547;p49" descr="Screen Reader Demo for Digital Accessibility." title="Screen Reader Demo for Digital Accessibility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6588" y="1381952"/>
            <a:ext cx="5458825" cy="40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9" descr="Skip if need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84698" y="6079000"/>
            <a:ext cx="1113426" cy="68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Help on Accessibility/UDL</a:t>
            </a: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5581450" y="1539775"/>
            <a:ext cx="6001200" cy="404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solidFill>
                  <a:srgbClr val="841617"/>
                </a:solidFill>
              </a:rPr>
              <a:t>Contact ODL</a:t>
            </a:r>
            <a:r>
              <a:rPr lang="en-US" sz="3000"/>
              <a:t> if you have general questions about accessibility</a:t>
            </a:r>
            <a:endParaRPr sz="3000"/>
          </a:p>
          <a:p>
            <a:pPr marL="914400" lvl="1" indent="-400050" algn="l" rtl="0">
              <a:spcBef>
                <a:spcPts val="100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ODL can provide suggestions or refer you to </a:t>
            </a:r>
            <a:r>
              <a:rPr lang="en-US" sz="2700" b="1">
                <a:solidFill>
                  <a:srgbClr val="841617"/>
                </a:solidFill>
              </a:rPr>
              <a:t>ADRC or OU Libraries</a:t>
            </a:r>
            <a:r>
              <a:rPr lang="en-US" sz="2700"/>
              <a:t> if an expert is needed</a:t>
            </a:r>
            <a:endParaRPr sz="2700"/>
          </a:p>
          <a:p>
            <a:pPr marL="457200" lvl="0" indent="-419100" algn="l" rtl="0">
              <a:spcBef>
                <a:spcPts val="1000"/>
              </a:spcBef>
              <a:spcAft>
                <a:spcPts val="1000"/>
              </a:spcAft>
              <a:buSzPts val="3000"/>
              <a:buChar char="•"/>
            </a:pPr>
            <a:r>
              <a:rPr lang="en-US" sz="3000"/>
              <a:t>See resources &amp; references for more on accessibility/UDL</a:t>
            </a:r>
            <a:endParaRPr sz="3000"/>
          </a:p>
        </p:txBody>
      </p:sp>
      <p:pic>
        <p:nvPicPr>
          <p:cNvPr id="104" name="Google Shape;104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5375" y="1575751"/>
            <a:ext cx="4046324" cy="3706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219" y="1451179"/>
            <a:ext cx="763025" cy="76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0806" y="2770472"/>
            <a:ext cx="825850" cy="82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006" y="4262166"/>
            <a:ext cx="695450" cy="78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006" y="5625575"/>
            <a:ext cx="695450" cy="695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9720" y="1432050"/>
            <a:ext cx="803685" cy="8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59375" y="2782747"/>
            <a:ext cx="904375" cy="80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13650" y="4055307"/>
            <a:ext cx="1195825" cy="1195817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50"/>
          <p:cNvSpPr txBox="1"/>
          <p:nvPr/>
        </p:nvSpPr>
        <p:spPr>
          <a:xfrm>
            <a:off x="6462800" y="1259554"/>
            <a:ext cx="5384700" cy="44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		</a:t>
            </a:r>
            <a:r>
              <a:rPr lang="en-US" sz="2500" b="1" dirty="0">
                <a:solidFill>
                  <a:srgbClr val="841617"/>
                </a:solidFill>
              </a:rPr>
              <a:t>Lists</a:t>
            </a:r>
            <a:endParaRPr sz="2500" b="1" dirty="0">
              <a:solidFill>
                <a:srgbClr val="841617"/>
              </a:solidFill>
            </a:endParaRPr>
          </a:p>
          <a:p>
            <a:pPr marL="1828800" lvl="0" indent="-3619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List styles and </a:t>
            </a:r>
            <a:r>
              <a:rPr lang="en-US" sz="2100" dirty="0" err="1">
                <a:solidFill>
                  <a:srgbClr val="000000"/>
                </a:solidFill>
              </a:rPr>
              <a:t>scannability</a:t>
            </a:r>
            <a:r>
              <a:rPr lang="en-US" sz="2100" dirty="0">
                <a:solidFill>
                  <a:srgbClr val="000000"/>
                </a:solidFill>
              </a:rPr>
              <a:t> </a:t>
            </a:r>
            <a:endParaRPr sz="2100" dirty="0">
              <a:solidFill>
                <a:srgbClr val="000000"/>
              </a:solidFill>
            </a:endParaRPr>
          </a:p>
          <a:p>
            <a:pPr marL="18288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</a:rPr>
              <a:t>		</a:t>
            </a:r>
            <a:r>
              <a:rPr lang="en-US" sz="2500" b="1" dirty="0">
                <a:solidFill>
                  <a:srgbClr val="841617"/>
                </a:solidFill>
              </a:rPr>
              <a:t>Tables</a:t>
            </a:r>
            <a:endParaRPr sz="2500" b="1" dirty="0">
              <a:solidFill>
                <a:srgbClr val="841617"/>
              </a:solidFill>
            </a:endParaRPr>
          </a:p>
          <a:p>
            <a:pPr marL="1828800" lvl="0" indent="-3619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Straightforward</a:t>
            </a:r>
            <a:endParaRPr sz="2100" dirty="0">
              <a:solidFill>
                <a:srgbClr val="000000"/>
              </a:solidFill>
            </a:endParaRPr>
          </a:p>
          <a:p>
            <a:pPr marL="18288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Ensure proper reading order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</a:rPr>
              <a:t>		</a:t>
            </a:r>
            <a:r>
              <a:rPr lang="en-US" sz="2500" b="1" dirty="0">
                <a:solidFill>
                  <a:srgbClr val="841617"/>
                </a:solidFill>
              </a:rPr>
              <a:t>Multimedia</a:t>
            </a:r>
            <a:endParaRPr sz="2500" b="1" dirty="0">
              <a:solidFill>
                <a:srgbClr val="841617"/>
              </a:solidFill>
            </a:endParaRPr>
          </a:p>
          <a:p>
            <a:pPr marL="1828800" lvl="0" indent="-3619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Accurate video captions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</p:txBody>
      </p:sp>
      <p:sp>
        <p:nvSpPr>
          <p:cNvPr id="557" name="Google Shape;557;p50"/>
          <p:cNvSpPr txBox="1"/>
          <p:nvPr/>
        </p:nvSpPr>
        <p:spPr>
          <a:xfrm>
            <a:off x="609600" y="1259552"/>
            <a:ext cx="5384700" cy="52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500" b="1" dirty="0">
                <a:solidFill>
                  <a:srgbClr val="841617"/>
                </a:solidFill>
              </a:rPr>
              <a:t>Alternative Text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sz="2800" dirty="0">
              <a:solidFill>
                <a:srgbClr val="000000"/>
              </a:solidFill>
            </a:endParaRPr>
          </a:p>
          <a:p>
            <a:pPr marL="1371600" lvl="0" indent="-3619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Text equivalent to visuals	</a:t>
            </a:r>
            <a:endParaRPr sz="2100" dirty="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000000"/>
                </a:solidFill>
              </a:rPr>
              <a:t>	</a:t>
            </a:r>
            <a:endParaRPr sz="2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500" b="1" dirty="0">
                <a:solidFill>
                  <a:srgbClr val="841617"/>
                </a:solidFill>
              </a:rPr>
              <a:t>Contrast	</a:t>
            </a:r>
            <a:r>
              <a:rPr lang="en-US" sz="2800" dirty="0">
                <a:solidFill>
                  <a:srgbClr val="000000"/>
                </a:solidFill>
              </a:rPr>
              <a:t>		</a:t>
            </a:r>
            <a:endParaRPr sz="2500" dirty="0">
              <a:solidFill>
                <a:srgbClr val="000000"/>
              </a:solidFill>
            </a:endParaRPr>
          </a:p>
          <a:p>
            <a:pPr marL="1371600" lvl="0" indent="-3619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Considers colorblindness </a:t>
            </a:r>
            <a:endParaRPr sz="2100" dirty="0">
              <a:solidFill>
                <a:srgbClr val="000000"/>
              </a:solidFill>
            </a:endParaRPr>
          </a:p>
          <a:p>
            <a:pPr marL="13716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Minimum color contrast </a:t>
            </a:r>
            <a:endParaRPr sz="2100" dirty="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457200" lvl="0" indent="45720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841617"/>
                </a:solidFill>
              </a:rPr>
              <a:t>Headings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sz="2500" dirty="0">
              <a:solidFill>
                <a:srgbClr val="000000"/>
              </a:solidFill>
            </a:endParaRPr>
          </a:p>
          <a:p>
            <a:pPr marL="1371600" lvl="0" indent="-3619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Organize materials to navigate</a:t>
            </a:r>
            <a:endParaRPr sz="2100" dirty="0">
              <a:solidFill>
                <a:srgbClr val="000000"/>
              </a:solidFill>
            </a:endParaRPr>
          </a:p>
          <a:p>
            <a:pPr marL="13716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</a:rPr>
              <a:t>	</a:t>
            </a:r>
            <a:r>
              <a:rPr lang="en-US" sz="2500" b="1" dirty="0">
                <a:solidFill>
                  <a:srgbClr val="841617"/>
                </a:solidFill>
              </a:rPr>
              <a:t>Links</a:t>
            </a:r>
            <a:endParaRPr sz="2500" b="1" dirty="0">
              <a:solidFill>
                <a:srgbClr val="841617"/>
              </a:solidFill>
            </a:endParaRPr>
          </a:p>
          <a:p>
            <a:pPr marL="1371600" lvl="0" indent="-361950" algn="l" rtl="0"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 dirty="0">
                <a:solidFill>
                  <a:srgbClr val="000000"/>
                </a:solidFill>
              </a:rPr>
              <a:t>Easily identifiable </a:t>
            </a:r>
            <a:endParaRPr sz="21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dirty="0">
              <a:solidFill>
                <a:srgbClr val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4394A-0D4A-E661-3EC9-D9C46284B6F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r>
              <a:rPr lang="en-US" sz="3600" b="0" i="0" dirty="0">
                <a:solidFill>
                  <a:srgbClr val="84161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 Core Accessibility Skills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Headings</a:t>
            </a:r>
            <a:endParaRPr/>
          </a:p>
        </p:txBody>
      </p:sp>
      <p:sp>
        <p:nvSpPr>
          <p:cNvPr id="571" name="Google Shape;571;p51"/>
          <p:cNvSpPr txBox="1">
            <a:spLocks noGrp="1"/>
          </p:cNvSpPr>
          <p:nvPr>
            <p:ph type="body" idx="1"/>
          </p:nvPr>
        </p:nvSpPr>
        <p:spPr>
          <a:xfrm>
            <a:off x="609600" y="1234975"/>
            <a:ext cx="4934100" cy="4803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 headings to break up content</a:t>
            </a:r>
            <a:endParaRPr/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Format as headings</a:t>
            </a:r>
            <a:endParaRPr/>
          </a:p>
          <a:p>
            <a:pPr marL="457200" lvl="0" indent="-431800" algn="l" rtl="0"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 not skip levels</a:t>
            </a:r>
            <a:endParaRPr/>
          </a:p>
          <a:p>
            <a:pPr marL="457200" lvl="0" indent="-431800" algn="l" rtl="0">
              <a:spcBef>
                <a:spcPts val="1000"/>
              </a:spcBef>
              <a:spcAft>
                <a:spcPts val="1000"/>
              </a:spcAft>
              <a:buSzPts val="3200"/>
              <a:buChar char="•"/>
            </a:pPr>
            <a:r>
              <a:rPr lang="en-US"/>
              <a:t>Higher level headings should be larger sizes</a:t>
            </a:r>
            <a:endParaRPr/>
          </a:p>
        </p:txBody>
      </p:sp>
      <p:pic>
        <p:nvPicPr>
          <p:cNvPr id="572" name="Google Shape;572;p51" title="Selecting heading formatting levels in Canv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700" y="1502864"/>
            <a:ext cx="5276702" cy="44598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573" name="Google Shape;573;p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00" y="122250"/>
            <a:ext cx="941303" cy="9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 descr="Links must be context independent, so a link called Code of Ethics is more recognizable than one saying website.">
            <a:extLst>
              <a:ext uri="{FF2B5EF4-FFF2-40B4-BE49-F238E27FC236}">
                <a16:creationId xmlns:a16="http://schemas.microsoft.com/office/drawing/2014/main" id="{8CBF4FAC-854E-D91C-8DC2-66019FEB44B9}"/>
              </a:ext>
            </a:extLst>
          </p:cNvPr>
          <p:cNvGrpSpPr/>
          <p:nvPr/>
        </p:nvGrpSpPr>
        <p:grpSpPr>
          <a:xfrm>
            <a:off x="8140046" y="1969200"/>
            <a:ext cx="3445200" cy="4444200"/>
            <a:chOff x="8140046" y="1969200"/>
            <a:chExt cx="3445200" cy="4444200"/>
          </a:xfrm>
        </p:grpSpPr>
        <p:sp>
          <p:nvSpPr>
            <p:cNvPr id="588" name="Google Shape;588;p5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140046" y="1969200"/>
              <a:ext cx="3445200" cy="4444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9" name="Google Shape;589;p5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428585" y="2461340"/>
              <a:ext cx="2852860" cy="1010806"/>
              <a:chOff x="1219200" y="1828800"/>
              <a:chExt cx="4372200" cy="1095250"/>
            </a:xfrm>
          </p:grpSpPr>
          <p:sp>
            <p:nvSpPr>
              <p:cNvPr id="590" name="Google Shape;590;p52" descr=" "/>
              <p:cNvSpPr/>
              <p:nvPr/>
            </p:nvSpPr>
            <p:spPr>
              <a:xfrm>
                <a:off x="1219200" y="1828800"/>
                <a:ext cx="4372200" cy="2856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2" descr=" "/>
              <p:cNvSpPr/>
              <p:nvPr/>
            </p:nvSpPr>
            <p:spPr>
              <a:xfrm>
                <a:off x="1219200" y="2233625"/>
                <a:ext cx="4372200" cy="2856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2" descr=" "/>
              <p:cNvSpPr/>
              <p:nvPr/>
            </p:nvSpPr>
            <p:spPr>
              <a:xfrm>
                <a:off x="1219200" y="2638450"/>
                <a:ext cx="2552700" cy="2856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3" name="Google Shape;593;p52"/>
            <p:cNvSpPr txBox="1"/>
            <p:nvPr/>
          </p:nvSpPr>
          <p:spPr>
            <a:xfrm>
              <a:off x="10094237" y="3018150"/>
              <a:ext cx="1277700" cy="5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2100" b="1" u="sng">
                  <a:solidFill>
                    <a:srgbClr val="841617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website</a:t>
              </a:r>
              <a:r>
                <a:rPr lang="en-US" sz="2100">
                  <a:solidFill>
                    <a:srgbClr val="000000"/>
                  </a:solidFill>
                </a:rPr>
                <a:t>.</a:t>
              </a:r>
              <a:endParaRPr sz="2100">
                <a:solidFill>
                  <a:srgbClr val="841617"/>
                </a:solidFill>
              </a:endParaRPr>
            </a:p>
          </p:txBody>
        </p:sp>
        <p:cxnSp>
          <p:nvCxnSpPr>
            <p:cNvPr id="594" name="Google Shape;594;p52" descr="Arrow"/>
            <p:cNvCxnSpPr/>
            <p:nvPr/>
          </p:nvCxnSpPr>
          <p:spPr>
            <a:xfrm>
              <a:off x="9794023" y="3837228"/>
              <a:ext cx="0" cy="824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5" name="Google Shape;595;p52"/>
            <p:cNvSpPr txBox="1"/>
            <p:nvPr/>
          </p:nvSpPr>
          <p:spPr>
            <a:xfrm>
              <a:off x="9270635" y="4798793"/>
              <a:ext cx="21966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2100" b="1" u="sng" dirty="0">
                  <a:solidFill>
                    <a:srgbClr val="841617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Code of Ethics</a:t>
              </a:r>
              <a:endParaRPr sz="2100" dirty="0"/>
            </a:p>
          </p:txBody>
        </p:sp>
        <p:grpSp>
          <p:nvGrpSpPr>
            <p:cNvPr id="596" name="Google Shape;596;p5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8375765" y="4980943"/>
              <a:ext cx="2852860" cy="1041100"/>
              <a:chOff x="1157300" y="4115150"/>
              <a:chExt cx="4372200" cy="1128075"/>
            </a:xfrm>
          </p:grpSpPr>
          <p:sp>
            <p:nvSpPr>
              <p:cNvPr id="597" name="Google Shape;597;p52" descr=" "/>
              <p:cNvSpPr/>
              <p:nvPr/>
            </p:nvSpPr>
            <p:spPr>
              <a:xfrm>
                <a:off x="1157300" y="4552800"/>
                <a:ext cx="4372200" cy="2856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2" descr=" "/>
              <p:cNvSpPr/>
              <p:nvPr/>
            </p:nvSpPr>
            <p:spPr>
              <a:xfrm>
                <a:off x="1157300" y="4957625"/>
                <a:ext cx="4372200" cy="2856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2" descr=" "/>
              <p:cNvSpPr/>
              <p:nvPr/>
            </p:nvSpPr>
            <p:spPr>
              <a:xfrm>
                <a:off x="1157300" y="4115150"/>
                <a:ext cx="1300200" cy="285600"/>
              </a:xfrm>
              <a:prstGeom prst="rect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 descr="Rather than using terms like click here or read more, use meaningful text such as &quot;internal control systems.&quot; ">
            <a:extLst>
              <a:ext uri="{FF2B5EF4-FFF2-40B4-BE49-F238E27FC236}">
                <a16:creationId xmlns:a16="http://schemas.microsoft.com/office/drawing/2014/main" id="{8BAB9655-6848-02D9-CDA2-0F7209412C50}"/>
              </a:ext>
            </a:extLst>
          </p:cNvPr>
          <p:cNvGrpSpPr/>
          <p:nvPr/>
        </p:nvGrpSpPr>
        <p:grpSpPr>
          <a:xfrm>
            <a:off x="4369965" y="1969200"/>
            <a:ext cx="3445200" cy="4444200"/>
            <a:chOff x="4369965" y="1969200"/>
            <a:chExt cx="3445200" cy="4444200"/>
          </a:xfrm>
        </p:grpSpPr>
        <p:sp>
          <p:nvSpPr>
            <p:cNvPr id="584" name="Google Shape;584;p5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369965" y="1969200"/>
              <a:ext cx="3445200" cy="4444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2"/>
            <p:cNvSpPr txBox="1"/>
            <p:nvPr/>
          </p:nvSpPr>
          <p:spPr>
            <a:xfrm>
              <a:off x="4410463" y="2116050"/>
              <a:ext cx="3384300" cy="175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2100" dirty="0">
                  <a:solidFill>
                    <a:srgbClr val="000000"/>
                  </a:solidFill>
                </a:rPr>
                <a:t>We will examine how evaluating internal control relates to substantive testing. Read more </a:t>
              </a:r>
              <a:r>
                <a:rPr lang="en-US" sz="2100" b="1" u="sng" dirty="0">
                  <a:solidFill>
                    <a:srgbClr val="841617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here</a:t>
              </a:r>
              <a:r>
                <a:rPr lang="en-US" sz="2100" dirty="0">
                  <a:solidFill>
                    <a:srgbClr val="000000"/>
                  </a:solidFill>
                </a:rPr>
                <a:t>.</a:t>
              </a:r>
              <a:endParaRPr sz="2100" dirty="0">
                <a:solidFill>
                  <a:srgbClr val="000000"/>
                </a:solidFill>
              </a:endParaRPr>
            </a:p>
          </p:txBody>
        </p:sp>
        <p:cxnSp>
          <p:nvCxnSpPr>
            <p:cNvPr id="586" name="Google Shape;586;p52" descr="Arrow"/>
            <p:cNvCxnSpPr/>
            <p:nvPr/>
          </p:nvCxnSpPr>
          <p:spPr>
            <a:xfrm>
              <a:off x="5865319" y="3837228"/>
              <a:ext cx="0" cy="824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7" name="Google Shape;587;p52"/>
            <p:cNvSpPr txBox="1"/>
            <p:nvPr/>
          </p:nvSpPr>
          <p:spPr>
            <a:xfrm>
              <a:off x="4398037" y="4866525"/>
              <a:ext cx="3322500" cy="9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</a:rPr>
                <a:t>Read more about </a:t>
              </a:r>
              <a:r>
                <a:rPr lang="en-US" sz="2100" b="1" u="sng">
                  <a:solidFill>
                    <a:srgbClr val="841617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internal control systems</a:t>
              </a:r>
              <a:r>
                <a:rPr lang="en-US" sz="2100">
                  <a:solidFill>
                    <a:srgbClr val="000000"/>
                  </a:solidFill>
                </a:rPr>
                <a:t>.</a:t>
              </a:r>
              <a:endParaRPr sz="21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 descr="Instead of pasting urls, use descriptive text such as &quot;drilling sampling procedures.&quot;">
            <a:extLst>
              <a:ext uri="{FF2B5EF4-FFF2-40B4-BE49-F238E27FC236}">
                <a16:creationId xmlns:a16="http://schemas.microsoft.com/office/drawing/2014/main" id="{6634F69D-60FC-DF51-3CB7-BA1B13B4FA2D}"/>
              </a:ext>
            </a:extLst>
          </p:cNvPr>
          <p:cNvGrpSpPr/>
          <p:nvPr/>
        </p:nvGrpSpPr>
        <p:grpSpPr>
          <a:xfrm>
            <a:off x="606763" y="1969200"/>
            <a:ext cx="3450975" cy="4444200"/>
            <a:chOff x="606763" y="1969200"/>
            <a:chExt cx="3450975" cy="4444200"/>
          </a:xfrm>
        </p:grpSpPr>
        <p:sp>
          <p:nvSpPr>
            <p:cNvPr id="580" name="Google Shape;580;p52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12538" y="1969200"/>
              <a:ext cx="3445200" cy="4444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666666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 txBox="1"/>
            <p:nvPr/>
          </p:nvSpPr>
          <p:spPr>
            <a:xfrm>
              <a:off x="606763" y="2115975"/>
              <a:ext cx="3445200" cy="141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2100">
                  <a:solidFill>
                    <a:srgbClr val="000000"/>
                  </a:solidFill>
                </a:rPr>
                <a:t>Learn more: </a:t>
              </a:r>
              <a:r>
                <a:rPr lang="en-US" sz="2100" b="1" u="sng">
                  <a:solidFill>
                    <a:srgbClr val="841617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https://www.youtube.com/watch?v=IGk1HI1NGug</a:t>
              </a:r>
              <a:r>
                <a:rPr lang="en-US" sz="2100" b="1">
                  <a:solidFill>
                    <a:srgbClr val="841617"/>
                  </a:solidFill>
                </a:rPr>
                <a:t> </a:t>
              </a:r>
              <a:endParaRPr sz="2100" b="1">
                <a:solidFill>
                  <a:srgbClr val="841617"/>
                </a:solidFill>
              </a:endParaRPr>
            </a:p>
          </p:txBody>
        </p:sp>
        <p:cxnSp>
          <p:nvCxnSpPr>
            <p:cNvPr id="582" name="Google Shape;582;p52" descr="Arrow"/>
            <p:cNvCxnSpPr/>
            <p:nvPr/>
          </p:nvCxnSpPr>
          <p:spPr>
            <a:xfrm>
              <a:off x="2211697" y="3837228"/>
              <a:ext cx="0" cy="8244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83" name="Google Shape;583;p52"/>
            <p:cNvSpPr txBox="1"/>
            <p:nvPr/>
          </p:nvSpPr>
          <p:spPr>
            <a:xfrm>
              <a:off x="664888" y="4866525"/>
              <a:ext cx="3322500" cy="11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en-US" sz="2100"/>
                <a:t>Learn more by watching the </a:t>
              </a:r>
              <a:r>
                <a:rPr lang="en-US" sz="2100" b="1" u="sng">
                  <a:solidFill>
                    <a:srgbClr val="841617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drilling and sampling procedures video</a:t>
              </a:r>
              <a:endParaRPr sz="2100" b="1">
                <a:solidFill>
                  <a:srgbClr val="841617"/>
                </a:solidFill>
              </a:endParaRPr>
            </a:p>
          </p:txBody>
        </p:sp>
      </p:grpSp>
      <p:sp>
        <p:nvSpPr>
          <p:cNvPr id="603" name="Google Shape;603;p52"/>
          <p:cNvSpPr txBox="1"/>
          <p:nvPr/>
        </p:nvSpPr>
        <p:spPr>
          <a:xfrm>
            <a:off x="8133913" y="1259700"/>
            <a:ext cx="3384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Context Independent</a:t>
            </a:r>
            <a:endParaRPr sz="2500" b="1"/>
          </a:p>
        </p:txBody>
      </p:sp>
      <p:sp>
        <p:nvSpPr>
          <p:cNvPr id="602" name="Google Shape;602;p52"/>
          <p:cNvSpPr txBox="1"/>
          <p:nvPr/>
        </p:nvSpPr>
        <p:spPr>
          <a:xfrm>
            <a:off x="4527300" y="1259700"/>
            <a:ext cx="313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Meaningful</a:t>
            </a:r>
            <a:endParaRPr sz="2500" b="1"/>
          </a:p>
        </p:txBody>
      </p:sp>
      <p:sp>
        <p:nvSpPr>
          <p:cNvPr id="601" name="Google Shape;601;p52"/>
          <p:cNvSpPr txBox="1"/>
          <p:nvPr/>
        </p:nvSpPr>
        <p:spPr>
          <a:xfrm>
            <a:off x="773663" y="1259700"/>
            <a:ext cx="3137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/>
              <a:t>Descriptive</a:t>
            </a:r>
            <a:endParaRPr sz="2500" b="1"/>
          </a:p>
        </p:txBody>
      </p:sp>
      <p:pic>
        <p:nvPicPr>
          <p:cNvPr id="604" name="Google Shape;604;p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200" y="122250"/>
            <a:ext cx="941303" cy="9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4906CD-FD23-8636-E50D-637641846B2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r>
              <a:rPr lang="en-US" sz="3600" b="0" i="0" dirty="0">
                <a:solidFill>
                  <a:srgbClr val="84161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Hyperlink Accessibility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3"/>
          <p:cNvSpPr txBox="1"/>
          <p:nvPr/>
        </p:nvSpPr>
        <p:spPr>
          <a:xfrm>
            <a:off x="8219700" y="2172338"/>
            <a:ext cx="3515100" cy="3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Still recommended periodically</a:t>
            </a:r>
            <a:endParaRPr sz="2500">
              <a:solidFill>
                <a:srgbClr val="000000"/>
              </a:solidFill>
            </a:endParaRPr>
          </a:p>
          <a:p>
            <a:pPr marL="457200" lvl="0" indent="-38735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Validator does not find all issues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612" name="Google Shape;612;p53"/>
          <p:cNvSpPr txBox="1"/>
          <p:nvPr/>
        </p:nvSpPr>
        <p:spPr>
          <a:xfrm>
            <a:off x="8219700" y="1243600"/>
            <a:ext cx="365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0000"/>
                </a:solidFill>
              </a:rPr>
              <a:t>Manual checking</a:t>
            </a:r>
            <a:endParaRPr sz="2700" b="1">
              <a:solidFill>
                <a:srgbClr val="000000"/>
              </a:solidFill>
            </a:endParaRPr>
          </a:p>
        </p:txBody>
      </p:sp>
      <p:pic>
        <p:nvPicPr>
          <p:cNvPr id="611" name="Google Shape;611;p53" title="Canvas link validator found 12 broken link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750" y="2034913"/>
            <a:ext cx="6563899" cy="3688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3"/>
          <p:cNvSpPr txBox="1"/>
          <p:nvPr/>
        </p:nvSpPr>
        <p:spPr>
          <a:xfrm>
            <a:off x="620751" y="1174875"/>
            <a:ext cx="6161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rgbClr val="000000"/>
                </a:solidFill>
              </a:rPr>
              <a:t>Automate it! </a:t>
            </a:r>
            <a:r>
              <a:rPr lang="en-US" sz="2700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 Link Validator</a:t>
            </a:r>
            <a:endParaRPr sz="2700" b="1">
              <a:solidFill>
                <a:srgbClr val="841617"/>
              </a:solidFill>
            </a:endParaRPr>
          </a:p>
        </p:txBody>
      </p:sp>
      <p:cxnSp>
        <p:nvCxnSpPr>
          <p:cNvPr id="615" name="Google Shape;615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768950" y="1582550"/>
            <a:ext cx="0" cy="41409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16" name="Google Shape;616;p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200" y="122250"/>
            <a:ext cx="941303" cy="9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82B56-5BE1-89FB-72EB-B0CA1660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Links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54" title="Billion-dollar disasters are on the rise from 1980–20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1" y="1511473"/>
            <a:ext cx="5384700" cy="378004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623" name="Google Shape;623;p54"/>
          <p:cNvSpPr txBox="1">
            <a:spLocks noGrp="1"/>
          </p:cNvSpPr>
          <p:nvPr>
            <p:ph type="body" idx="2"/>
          </p:nvPr>
        </p:nvSpPr>
        <p:spPr>
          <a:xfrm>
            <a:off x="6197600" y="2175647"/>
            <a:ext cx="5384700" cy="2581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Describes </a:t>
            </a:r>
            <a:r>
              <a:rPr lang="en-US" b="1" dirty="0">
                <a:solidFill>
                  <a:srgbClr val="841617"/>
                </a:solidFill>
              </a:rPr>
              <a:t>meaning and context</a:t>
            </a:r>
            <a:r>
              <a:rPr lang="en-US" dirty="0"/>
              <a:t> of informative images</a:t>
            </a:r>
            <a:endParaRPr dirty="0"/>
          </a:p>
          <a:p>
            <a:pPr marL="457200" lvl="0" indent="-406400" algn="l" rtl="0">
              <a:spcBef>
                <a:spcPts val="1000"/>
              </a:spcBef>
              <a:spcAft>
                <a:spcPts val="1000"/>
              </a:spcAft>
              <a:buSzPts val="2800"/>
              <a:buChar char="•"/>
            </a:pPr>
            <a:r>
              <a:rPr lang="en-US" dirty="0"/>
              <a:t>Alt text not sufficient for complex images (description and/or caption is needed)</a:t>
            </a:r>
            <a:endParaRPr dirty="0"/>
          </a:p>
        </p:txBody>
      </p:sp>
      <p:pic>
        <p:nvPicPr>
          <p:cNvPr id="625" name="Google Shape;625;p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00" y="122250"/>
            <a:ext cx="941303" cy="9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Accessibility (Alt Text)</a:t>
            </a:r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55" title="Accessibility checker recommends that alt text be added to the imag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1850" y="2132325"/>
            <a:ext cx="3120725" cy="44436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632" name="Google Shape;632;p55" title="Canvas Accessibility Checker displays one error found"/>
          <p:cNvPicPr preferRelativeResize="0"/>
          <p:nvPr/>
        </p:nvPicPr>
        <p:blipFill rotWithShape="1">
          <a:blip r:embed="rId4">
            <a:alphaModFix/>
          </a:blip>
          <a:srcRect t="7415"/>
          <a:stretch/>
        </p:blipFill>
        <p:spPr>
          <a:xfrm>
            <a:off x="181250" y="1483975"/>
            <a:ext cx="8356052" cy="5169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634" name="Google Shape;634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2525" y="5633350"/>
            <a:ext cx="2321700" cy="1132500"/>
          </a:xfrm>
          <a:prstGeom prst="ellipse">
            <a:avLst/>
          </a:prstGeom>
          <a:noFill/>
          <a:ln w="76200" cap="flat" cmpd="sng">
            <a:solidFill>
              <a:srgbClr val="9BBB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5" name="Google Shape;635;p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200" y="122250"/>
            <a:ext cx="941303" cy="95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60DEF-B14E-F9F8-C3B5-83CE69B8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b="0" i="0" dirty="0">
                <a:solidFill>
                  <a:srgbClr val="841617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Canvas Accessibility Checker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 Accessibility</a:t>
            </a:r>
            <a:endParaRPr/>
          </a:p>
        </p:txBody>
      </p:sp>
      <p:sp>
        <p:nvSpPr>
          <p:cNvPr id="643" name="Google Shape;643;p56"/>
          <p:cNvSpPr txBox="1"/>
          <p:nvPr/>
        </p:nvSpPr>
        <p:spPr>
          <a:xfrm>
            <a:off x="304800" y="1520032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Inaccessible table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644" name="Google Shape;644;p56"/>
          <p:cNvSpPr txBox="1"/>
          <p:nvPr/>
        </p:nvSpPr>
        <p:spPr>
          <a:xfrm>
            <a:off x="6269568" y="1520032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</a:rPr>
              <a:t>Accessible table</a:t>
            </a:r>
            <a:endParaRPr sz="3200">
              <a:solidFill>
                <a:srgbClr val="000000"/>
              </a:solidFill>
            </a:endParaRPr>
          </a:p>
        </p:txBody>
      </p:sp>
      <p:cxnSp>
        <p:nvCxnSpPr>
          <p:cNvPr id="645" name="Google Shape;645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1763782"/>
            <a:ext cx="0" cy="38118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46" name="Google Shape;646;p56" title="Inaccessible table does not have a header, borders, has empty cells, etc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5400" y="2594350"/>
            <a:ext cx="3331175" cy="34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647" name="Google Shape;647;p56" title="Accessible table has clear header row, table caption, no empty cells, etc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0487" y="2312325"/>
            <a:ext cx="3668114" cy="3974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648" name="Google Shape;648;p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200" y="122250"/>
            <a:ext cx="941303" cy="9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57" title="Table does not fit mobile devi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3025" y="1224675"/>
            <a:ext cx="2477314" cy="5357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pic>
        <p:nvPicPr>
          <p:cNvPr id="657" name="Google Shape;657;p57" title="Video player does not display well on mobile devic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69101" y="1224675"/>
            <a:ext cx="2474698" cy="5357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661" name="Google Shape;661;p57"/>
          <p:cNvSpPr txBox="1"/>
          <p:nvPr/>
        </p:nvSpPr>
        <p:spPr>
          <a:xfrm>
            <a:off x="684450" y="4840625"/>
            <a:ext cx="501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Construct pages with </a:t>
            </a:r>
            <a:r>
              <a:rPr lang="en-US" sz="2400" b="1">
                <a:solidFill>
                  <a:srgbClr val="841617"/>
                </a:solidFill>
              </a:rPr>
              <a:t>responsive design </a:t>
            </a:r>
            <a:r>
              <a:rPr lang="en-US" sz="2400"/>
              <a:t>and consider how content will display on other devices</a:t>
            </a:r>
            <a:endParaRPr sz="2400"/>
          </a:p>
        </p:txBody>
      </p:sp>
      <p:sp>
        <p:nvSpPr>
          <p:cNvPr id="660" name="Google Shape;660;p57"/>
          <p:cNvSpPr/>
          <p:nvPr/>
        </p:nvSpPr>
        <p:spPr>
          <a:xfrm>
            <a:off x="2034450" y="4113075"/>
            <a:ext cx="2315400" cy="481500"/>
          </a:xfrm>
          <a:prstGeom prst="rect">
            <a:avLst/>
          </a:prstGeom>
          <a:solidFill>
            <a:srgbClr val="434343"/>
          </a:solidFill>
          <a:ln w="3810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Takeaway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655" name="Google Shape;655;p5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Mobile Compatibility</a:t>
            </a:r>
            <a:endParaRPr dirty="0"/>
          </a:p>
        </p:txBody>
      </p:sp>
      <p:sp>
        <p:nvSpPr>
          <p:cNvPr id="659" name="Google Shape;659;p57"/>
          <p:cNvSpPr txBox="1"/>
          <p:nvPr/>
        </p:nvSpPr>
        <p:spPr>
          <a:xfrm>
            <a:off x="2179975" y="1874094"/>
            <a:ext cx="42207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400"/>
              <a:t>of students use the Canvas app at least </a:t>
            </a:r>
            <a:r>
              <a:rPr lang="en-US" sz="2400" b="1">
                <a:solidFill>
                  <a:srgbClr val="841617"/>
                </a:solidFill>
              </a:rPr>
              <a:t>once a week</a:t>
            </a:r>
            <a:r>
              <a:rPr lang="en-US" sz="2400"/>
              <a:t> </a:t>
            </a:r>
            <a:r>
              <a:rPr lang="en-US" sz="1700"/>
              <a:t>(UCF’s Division of Digital Learning, 2018)</a:t>
            </a:r>
            <a:endParaRPr sz="1700"/>
          </a:p>
        </p:txBody>
      </p:sp>
      <p:pic>
        <p:nvPicPr>
          <p:cNvPr id="658" name="Google Shape;658;p57" descr="98 percent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9700" y="1773431"/>
            <a:ext cx="1467925" cy="146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0200" y="122250"/>
            <a:ext cx="941303" cy="9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8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Multimedia &amp; Web Conferencing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5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MyMedia</a:t>
            </a:r>
            <a:endParaRPr/>
          </a:p>
        </p:txBody>
      </p:sp>
      <p:sp>
        <p:nvSpPr>
          <p:cNvPr id="675" name="Google Shape;675;p59"/>
          <p:cNvSpPr txBox="1">
            <a:spLocks noGrp="1"/>
          </p:cNvSpPr>
          <p:nvPr>
            <p:ph type="body" idx="1"/>
          </p:nvPr>
        </p:nvSpPr>
        <p:spPr>
          <a:xfrm>
            <a:off x="5603450" y="1844350"/>
            <a:ext cx="6133500" cy="4161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64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Video player is accessible</a:t>
            </a:r>
            <a:endParaRPr sz="3000"/>
          </a:p>
          <a:p>
            <a:pPr marL="457200" lvl="0" indent="-419100" algn="l" rtl="0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 b="1">
                <a:solidFill>
                  <a:srgbClr val="841617"/>
                </a:solidFill>
              </a:rPr>
              <a:t>Captions</a:t>
            </a:r>
            <a:endParaRPr sz="3000" b="1">
              <a:solidFill>
                <a:srgbClr val="841617"/>
              </a:solidFill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Editing needed for anything that doesn’t typically go through ODL’s captioning services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Unedited auto captions will only be 70/80% accuracy (99% is required)</a:t>
            </a:r>
            <a:endParaRPr sz="3200"/>
          </a:p>
        </p:txBody>
      </p:sp>
      <p:pic>
        <p:nvPicPr>
          <p:cNvPr id="676" name="Google Shape;676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8235" t="17806" r="19737" b="18551"/>
          <a:stretch/>
        </p:blipFill>
        <p:spPr>
          <a:xfrm>
            <a:off x="200725" y="87513"/>
            <a:ext cx="1027675" cy="105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075" y="1838800"/>
            <a:ext cx="4387896" cy="3290921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Terms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60"/>
          <p:cNvSpPr txBox="1"/>
          <p:nvPr/>
        </p:nvSpPr>
        <p:spPr>
          <a:xfrm>
            <a:off x="9227725" y="5891950"/>
            <a:ext cx="246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Sources: Yale (n.d.) and Montgomery College (2021)</a:t>
            </a:r>
            <a:endParaRPr/>
          </a:p>
        </p:txBody>
      </p:sp>
      <p:pic>
        <p:nvPicPr>
          <p:cNvPr id="683" name="Google Shape;683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0"/>
          <p:cNvSpPr txBox="1"/>
          <p:nvPr/>
        </p:nvSpPr>
        <p:spPr>
          <a:xfrm>
            <a:off x="8818575" y="2653700"/>
            <a:ext cx="29325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solidFill>
                  <a:srgbClr val="841617"/>
                </a:solidFill>
              </a:rPr>
              <a:t>Share</a:t>
            </a:r>
            <a:r>
              <a:rPr lang="en-US" sz="2200">
                <a:solidFill>
                  <a:schemeClr val="dk1"/>
                </a:solidFill>
              </a:rPr>
              <a:t> recording of session with transcript/captions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86" name="Google Shape;686;p60"/>
          <p:cNvSpPr/>
          <p:nvPr/>
        </p:nvSpPr>
        <p:spPr>
          <a:xfrm>
            <a:off x="8755825" y="2001400"/>
            <a:ext cx="2932500" cy="481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After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688" name="Google Shape;688;p60"/>
          <p:cNvSpPr txBox="1"/>
          <p:nvPr/>
        </p:nvSpPr>
        <p:spPr>
          <a:xfrm>
            <a:off x="3967775" y="2653700"/>
            <a:ext cx="4197000" cy="3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solidFill>
                  <a:srgbClr val="841617"/>
                </a:solidFill>
              </a:rPr>
              <a:t>Describe</a:t>
            </a:r>
            <a:r>
              <a:rPr lang="en-US" sz="2200">
                <a:solidFill>
                  <a:schemeClr val="dk1"/>
                </a:solidFill>
              </a:rPr>
              <a:t> what you are doing or what is on screen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solidFill>
                  <a:srgbClr val="841617"/>
                </a:solidFill>
              </a:rPr>
              <a:t>Reduce</a:t>
            </a:r>
            <a:r>
              <a:rPr lang="en-US" sz="2200">
                <a:solidFill>
                  <a:schemeClr val="dk1"/>
                </a:solidFill>
              </a:rPr>
              <a:t> background noise and consider sound quality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solidFill>
                  <a:srgbClr val="841617"/>
                </a:solidFill>
              </a:rPr>
              <a:t>Share</a:t>
            </a:r>
            <a:r>
              <a:rPr lang="en-US" sz="2200">
                <a:solidFill>
                  <a:schemeClr val="dk1"/>
                </a:solidFill>
              </a:rPr>
              <a:t> chat content aloud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solidFill>
                  <a:srgbClr val="841617"/>
                </a:solidFill>
              </a:rPr>
              <a:t>Ensure</a:t>
            </a:r>
            <a:r>
              <a:rPr lang="en-US" sz="2200">
                <a:solidFill>
                  <a:schemeClr val="dk1"/>
                </a:solidFill>
              </a:rPr>
              <a:t> all members can participate in polls, provide sufficient time to respond, and verbally announce polls</a:t>
            </a:r>
            <a:endParaRPr sz="1200"/>
          </a:p>
        </p:txBody>
      </p:sp>
      <p:cxnSp>
        <p:nvCxnSpPr>
          <p:cNvPr id="690" name="Google Shape;690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688250" y="2001400"/>
            <a:ext cx="0" cy="4468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5" name="Google Shape;685;p60"/>
          <p:cNvSpPr/>
          <p:nvPr/>
        </p:nvSpPr>
        <p:spPr>
          <a:xfrm>
            <a:off x="4105013" y="2001400"/>
            <a:ext cx="3992400" cy="481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During Live Session</a:t>
            </a:r>
            <a:endParaRPr sz="3000" b="1">
              <a:solidFill>
                <a:srgbClr val="FFFFFF"/>
              </a:solidFill>
            </a:endParaRPr>
          </a:p>
        </p:txBody>
      </p:sp>
      <p:cxnSp>
        <p:nvCxnSpPr>
          <p:cNvPr id="691" name="Google Shape;691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47975" y="2001400"/>
            <a:ext cx="0" cy="44685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7" name="Google Shape;687;p60"/>
          <p:cNvSpPr txBox="1"/>
          <p:nvPr/>
        </p:nvSpPr>
        <p:spPr>
          <a:xfrm>
            <a:off x="388550" y="2653700"/>
            <a:ext cx="31224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solidFill>
                  <a:srgbClr val="841617"/>
                </a:solidFill>
              </a:rPr>
              <a:t>Share</a:t>
            </a:r>
            <a:r>
              <a:rPr lang="en-US" sz="2200">
                <a:solidFill>
                  <a:schemeClr val="dk1"/>
                </a:solidFill>
              </a:rPr>
              <a:t> resources and lecture slides in advance</a:t>
            </a:r>
            <a:endParaRPr sz="2200">
              <a:solidFill>
                <a:schemeClr val="dk1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b="1">
                <a:solidFill>
                  <a:srgbClr val="841617"/>
                </a:solidFill>
              </a:rPr>
              <a:t>Customize</a:t>
            </a:r>
            <a:r>
              <a:rPr lang="en-US" sz="2200">
                <a:solidFill>
                  <a:schemeClr val="dk1"/>
                </a:solidFill>
              </a:rPr>
              <a:t> settings (chat and caption font size)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684" name="Google Shape;684;p60"/>
          <p:cNvSpPr/>
          <p:nvPr/>
        </p:nvSpPr>
        <p:spPr>
          <a:xfrm>
            <a:off x="514100" y="2001400"/>
            <a:ext cx="2932500" cy="481500"/>
          </a:xfrm>
          <a:prstGeom prst="rect">
            <a:avLst/>
          </a:prstGeom>
          <a:solidFill>
            <a:srgbClr val="841617"/>
          </a:solidFill>
          <a:ln w="38100" cap="flat" cmpd="sng">
            <a:solidFill>
              <a:srgbClr val="8416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FFFF"/>
                </a:solidFill>
              </a:rPr>
              <a:t>Before</a:t>
            </a:r>
            <a:endParaRPr sz="3000" b="1">
              <a:solidFill>
                <a:srgbClr val="FFFFFF"/>
              </a:solidFill>
            </a:endParaRPr>
          </a:p>
        </p:txBody>
      </p:sp>
      <p:sp>
        <p:nvSpPr>
          <p:cNvPr id="692" name="Google Shape;692;p60"/>
          <p:cNvSpPr txBox="1"/>
          <p:nvPr/>
        </p:nvSpPr>
        <p:spPr>
          <a:xfrm>
            <a:off x="2331900" y="1170300"/>
            <a:ext cx="752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Known to be </a:t>
            </a:r>
            <a:r>
              <a:rPr lang="en-US" sz="2400" b="1"/>
              <a:t>very accessible</a:t>
            </a:r>
            <a:r>
              <a:rPr lang="en-US" sz="2400"/>
              <a:t> as a platform</a:t>
            </a:r>
            <a:endParaRPr sz="2400"/>
          </a:p>
        </p:txBody>
      </p:sp>
      <p:sp>
        <p:nvSpPr>
          <p:cNvPr id="693" name="Google Shape;693;p6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Zoom</a:t>
            </a:r>
            <a:endParaRPr dirty="0"/>
          </a:p>
        </p:txBody>
      </p:sp>
      <p:pic>
        <p:nvPicPr>
          <p:cNvPr id="694" name="Google Shape;694;p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052" t="19101" r="19445" b="19755"/>
          <a:stretch/>
        </p:blipFill>
        <p:spPr>
          <a:xfrm>
            <a:off x="191600" y="103975"/>
            <a:ext cx="1100750" cy="11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1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6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Resources</a:t>
            </a:r>
            <a:endParaRPr dirty="0"/>
          </a:p>
        </p:txBody>
      </p:sp>
      <p:sp>
        <p:nvSpPr>
          <p:cNvPr id="707" name="Google Shape;707;p62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rgbClr val="841617"/>
              </a:buClr>
              <a:buSzPts val="3200"/>
              <a:buChar char="•"/>
            </a:pPr>
            <a:r>
              <a:rPr lang="en-US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ODL Accessibility &amp; UDL Resources Google Doc</a:t>
            </a:r>
            <a:endParaRPr b="1">
              <a:solidFill>
                <a:srgbClr val="841617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200"/>
              <a:buChar char="•"/>
            </a:pPr>
            <a:r>
              <a:rPr lang="en-US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Reviewing Your Course from the Learner's Perspective</a:t>
            </a:r>
            <a:r>
              <a:rPr lang="en-US" b="1">
                <a:solidFill>
                  <a:srgbClr val="841617"/>
                </a:solidFill>
              </a:rPr>
              <a:t> </a:t>
            </a:r>
            <a:r>
              <a:rPr lang="en-US"/>
              <a:t>- ODL Webinar</a:t>
            </a:r>
            <a:endParaRPr/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Helpful overview to accessibility and UDL-related concepts</a:t>
            </a:r>
            <a:endParaRPr b="1">
              <a:solidFill>
                <a:srgbClr val="841617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200"/>
              <a:buChar char="•"/>
            </a:pPr>
            <a:r>
              <a:rPr lang="en-US" b="1" u="sng">
                <a:solidFill>
                  <a:srgbClr val="84161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 Accessibility and Disability Resource Center</a:t>
            </a:r>
            <a:endParaRPr b="1">
              <a:solidFill>
                <a:srgbClr val="841617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841617"/>
              </a:buClr>
              <a:buSzPts val="3200"/>
              <a:buChar char="•"/>
            </a:pPr>
            <a:r>
              <a:rPr lang="en-US" b="1" u="sng">
                <a:solidFill>
                  <a:srgbClr val="84161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TeachAccess.org</a:t>
            </a:r>
            <a:endParaRPr b="1">
              <a:solidFill>
                <a:srgbClr val="841617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3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 References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6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 Disability</a:t>
            </a:r>
            <a:endParaRPr/>
          </a:p>
        </p:txBody>
      </p:sp>
      <p:sp>
        <p:nvSpPr>
          <p:cNvPr id="720" name="Google Shape;720;p64"/>
          <p:cNvSpPr txBox="1">
            <a:spLocks noGrp="1"/>
          </p:cNvSpPr>
          <p:nvPr>
            <p:ph type="body" idx="1"/>
          </p:nvPr>
        </p:nvSpPr>
        <p:spPr>
          <a:xfrm>
            <a:off x="609600" y="1234976"/>
            <a:ext cx="10972800" cy="4728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Bunbury, S. (2019, February 28). </a:t>
            </a:r>
            <a:r>
              <a:rPr lang="en-US" sz="2200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Unconscious bias and the medical model: How the social model may hold the key to transformative thinking about disability discrimination</a:t>
            </a:r>
            <a:r>
              <a:rPr lang="en-US" sz="2200"/>
              <a:t>. International Journal of Discrimination and the Law, 19(1): 26-47. </a:t>
            </a:r>
            <a:endParaRPr sz="2200" b="1">
              <a:solidFill>
                <a:srgbClr val="84161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and Health Overview</a:t>
            </a:r>
            <a:r>
              <a:rPr lang="en-US" sz="2200"/>
              <a:t> (2020). CDC. </a:t>
            </a:r>
            <a:endParaRPr sz="2200" b="1">
              <a:solidFill>
                <a:srgbClr val="84161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&amp; Health U.S. State Profile Data for Oklahoma (Adults 18+ years of age)</a:t>
            </a:r>
            <a:r>
              <a:rPr lang="en-US" sz="2200"/>
              <a:t>. (2022). CDC. </a:t>
            </a:r>
            <a:endParaRPr sz="2200" b="1">
              <a:solidFill>
                <a:srgbClr val="84161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Kent, M. (2015). </a:t>
            </a:r>
            <a:r>
              <a:rPr lang="en-US" sz="2200" b="1" u="sng">
                <a:solidFill>
                  <a:srgbClr val="84161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Disability and ELearning: Opportunities and Barriers</a:t>
            </a:r>
            <a:r>
              <a:rPr lang="en-US" sz="2200" i="1"/>
              <a:t>.</a:t>
            </a:r>
            <a:r>
              <a:rPr lang="en-US" sz="2200"/>
              <a:t> Disability Studies Quarterly, vol. 35, no. 1. </a:t>
            </a:r>
            <a:endParaRPr sz="2200" b="1">
              <a:solidFill>
                <a:srgbClr val="841617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Mole, H. (2013, January). </a:t>
            </a:r>
            <a:r>
              <a:rPr lang="en-US" sz="2200" b="1" u="sng">
                <a:solidFill>
                  <a:srgbClr val="84161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US model for inclusion of disabled students in higher education settings: The social model of disability and Universal Design</a:t>
            </a:r>
            <a:r>
              <a:rPr lang="en-US" sz="2200"/>
              <a:t>. Widening Participation and Lifelong Learning, 14(3):62-86.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National Center for Education Statistics. (2021). </a:t>
            </a:r>
            <a:r>
              <a:rPr lang="en-US" sz="2200" b="1" u="sng">
                <a:solidFill>
                  <a:srgbClr val="84161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Fast Facts: Students with disabilities</a:t>
            </a:r>
            <a:r>
              <a:rPr lang="en-US" sz="2200"/>
              <a:t>. </a:t>
            </a:r>
            <a:endParaRPr sz="2200" b="1">
              <a:solidFill>
                <a:srgbClr val="841617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1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 UDL Principles</a:t>
            </a:r>
            <a:endParaRPr/>
          </a:p>
        </p:txBody>
      </p:sp>
      <p:sp>
        <p:nvSpPr>
          <p:cNvPr id="727" name="Google Shape;727;p65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Cumming, T.M., Rose, M.C. (2021). </a:t>
            </a:r>
            <a:r>
              <a:rPr lang="en-US" sz="2200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Exploring universal design for learning as an accessibility tool in higher education: a review of the current literature</a:t>
            </a:r>
            <a:r>
              <a:rPr lang="en-US" sz="2200"/>
              <a:t>. Australian Education Researcher.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Nelson, L. L. (2021). </a:t>
            </a:r>
            <a:r>
              <a:rPr lang="en-US" sz="2200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and Deliver: Planning and Teaching Using Universal Design for Learning</a:t>
            </a:r>
            <a:r>
              <a:rPr lang="en-US" sz="2200" i="1"/>
              <a:t>. </a:t>
            </a:r>
            <a:r>
              <a:rPr lang="en-US" sz="2200"/>
              <a:t>Brookes Publishing; 1st edition.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 Design in Education: Principles and Applications</a:t>
            </a:r>
            <a:r>
              <a:rPr lang="en-US" sz="2200"/>
              <a:t>. (2021). Washington University DO-IT (Disabilities, Opportunities, Internetworking, and Technology)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UDL Syllabus</a:t>
            </a:r>
            <a:r>
              <a:rPr lang="en-US" sz="2200"/>
              <a:t>. (n.d.). UDL on Campus.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UDL-Universe: A Comprehensive Faculty Development Guide: Two-hour UDL Workshop</a:t>
            </a:r>
            <a:r>
              <a:rPr lang="en-US" sz="2200"/>
              <a:t>.(2020). Sonoma State University.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Universal Design</a:t>
            </a:r>
            <a:r>
              <a:rPr lang="en-US" sz="2200"/>
              <a:t>. (n.d.). National Disability Authority (Ireland).</a:t>
            </a:r>
            <a:endParaRPr sz="2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 UDL Perspectives</a:t>
            </a:r>
            <a:endParaRPr/>
          </a:p>
        </p:txBody>
      </p:sp>
      <p:sp>
        <p:nvSpPr>
          <p:cNvPr id="734" name="Google Shape;734;p66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6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Black, R. D., Weinberg, L. A., &amp; Brodwin, M. G. (2015). </a:t>
            </a:r>
            <a:r>
              <a:rPr lang="en-US" sz="2200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 Design for Learning and Instruction: Perspectives of Students with Disabilities in Higher Education</a:t>
            </a:r>
            <a:r>
              <a:rPr lang="en-US" sz="2200"/>
              <a:t>. Exceptionality Education International, Vol. 25, No. 2, pp. 1–26.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Kennette, L. N. and Wilson, N. A. (2019). </a:t>
            </a:r>
            <a:r>
              <a:rPr lang="en-US" sz="2200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Universal Design for Learning (UDL): Student and faculty perceptions</a:t>
            </a:r>
            <a:r>
              <a:rPr lang="en-US" sz="2200"/>
              <a:t>. Journal of Effective Teaching in Higher Education. Vol. 2 No. 1: Spring issue.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Tobin, T. (2014). </a:t>
            </a:r>
            <a:r>
              <a:rPr lang="en-US" sz="2200" b="1" u="sng">
                <a:solidFill>
                  <a:srgbClr val="84161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Increase Online Student Retention with Universal Design for Learning</a:t>
            </a:r>
            <a:r>
              <a:rPr lang="en-US" sz="2200"/>
              <a:t>. Quarterly Review of Distance Education, 15(3), 13.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Westine, C., Oyarzun, B., Ahlgrim-Delzell, L., Casto, A., Okraski, C., Park, G., Person, J. &amp; Steele, L. (2019). </a:t>
            </a:r>
            <a:r>
              <a:rPr lang="en-US" sz="2200" b="1" u="sng">
                <a:solidFill>
                  <a:srgbClr val="84161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Familiarity, Current Use, and Interest in Universal Design for Learning Among Online University Instructors</a:t>
            </a:r>
            <a:r>
              <a:rPr lang="en-US" sz="2200"/>
              <a:t>. International Review of Research in Open and Distributed Learning, 20(5), 20–41. </a:t>
            </a:r>
            <a:endParaRPr sz="22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6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 UDL &amp; Online Courses</a:t>
            </a:r>
            <a:endParaRPr/>
          </a:p>
        </p:txBody>
      </p:sp>
      <p:sp>
        <p:nvSpPr>
          <p:cNvPr id="741" name="Google Shape;741;p67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Burgstahler, S. (2017). </a:t>
            </a:r>
            <a:r>
              <a:rPr lang="en-US" sz="2200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Equal access: Universal design of distance learning programs</a:t>
            </a:r>
            <a:r>
              <a:rPr lang="en-US" sz="2200"/>
              <a:t>. Disabilities, Opportunities, Internetworking, and Technology Center (DO-IT).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Nave Lillian. (2021). “Universal design for learning UDL in online environments: The HOW of learning.” </a:t>
            </a:r>
            <a:r>
              <a:rPr lang="en-US" sz="2200" i="1"/>
              <a:t>Journal of Developmental Education</a:t>
            </a:r>
            <a:r>
              <a:rPr lang="en-US" sz="2200"/>
              <a:t>, vol. 44, no. 3, pp. 34-35.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Nave, Lillian. (2021). "Universal Design for Learning UDL in Online Environments: The WHAT of Learning."</a:t>
            </a:r>
            <a:r>
              <a:rPr lang="en-US" sz="2200" i="1"/>
              <a:t> Journal of Developmental Education</a:t>
            </a:r>
            <a:r>
              <a:rPr lang="en-US" sz="2200"/>
              <a:t>, vol. 44, no. 2, pp. 30-31</a:t>
            </a:r>
            <a:r>
              <a:rPr lang="en-US" sz="2200" i="1"/>
              <a:t>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Nave, Lillian. (2020). "Universal Design for Learning UDL in Online Environments: The WHY of Learning."</a:t>
            </a:r>
            <a:r>
              <a:rPr lang="en-US" sz="2200" i="1"/>
              <a:t> Journal of Developmental Education</a:t>
            </a:r>
            <a:r>
              <a:rPr lang="en-US" sz="2200"/>
              <a:t>, vol. 44, no. 1, pp. 30-31</a:t>
            </a:r>
            <a:r>
              <a:rPr lang="en-US" sz="2200" i="1"/>
              <a:t>.</a:t>
            </a:r>
            <a:endParaRPr sz="2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 Inclusive Instructional Design</a:t>
            </a:r>
            <a:endParaRPr/>
          </a:p>
        </p:txBody>
      </p:sp>
      <p:sp>
        <p:nvSpPr>
          <p:cNvPr id="748" name="Google Shape;748;p68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Edyburn, D. L. (2015). </a:t>
            </a:r>
            <a:r>
              <a:rPr lang="en-US" sz="2200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Accessible Instructional Design</a:t>
            </a:r>
            <a:r>
              <a:rPr lang="en-US" sz="2200"/>
              <a:t>. Emerald Publishing Limited, 2015. ProQuest Ebook Central.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Instructors</a:t>
            </a:r>
            <a:r>
              <a:rPr lang="en-US" sz="2200">
                <a:solidFill>
                  <a:srgbClr val="212529"/>
                </a:solidFill>
              </a:rPr>
              <a:t>. (n.d.). AccessibleU, University of Minnesota.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>
                <a:solidFill>
                  <a:srgbClr val="212529"/>
                </a:solidFill>
              </a:rPr>
              <a:t>Rao, K. (2021). </a:t>
            </a:r>
            <a:r>
              <a:rPr lang="en-US" sz="2200" b="1" u="sng">
                <a:solidFill>
                  <a:srgbClr val="84161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Inclusive Instructional Design: Applying UDL to Online Learning</a:t>
            </a:r>
            <a:r>
              <a:rPr lang="en-US" sz="2200">
                <a:solidFill>
                  <a:srgbClr val="212529"/>
                </a:solidFill>
              </a:rPr>
              <a:t>. The Journal of Applied Instructional Design, 10(1). </a:t>
            </a:r>
            <a:endParaRPr sz="2200">
              <a:solidFill>
                <a:srgbClr val="21252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200"/>
              <a:buChar char="•"/>
            </a:pPr>
            <a:r>
              <a:rPr lang="en-US" sz="2200">
                <a:solidFill>
                  <a:srgbClr val="212529"/>
                </a:solidFill>
              </a:rPr>
              <a:t>Seale, J. (Ed.). (2020). Improving accessible digital practices in higher education: Challenges and new practices for inclusion. Palgrave Pivot, Cham.</a:t>
            </a:r>
            <a:endParaRPr sz="2200">
              <a:solidFill>
                <a:srgbClr val="212529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200"/>
              <a:buChar char="•"/>
            </a:pPr>
            <a:r>
              <a:rPr lang="en-US" sz="2200">
                <a:solidFill>
                  <a:srgbClr val="212529"/>
                </a:solidFill>
              </a:rPr>
              <a:t>Singleton, K., Evmenova, A., Jerome, M. K., &amp; Clark, K. (2019) </a:t>
            </a:r>
            <a:r>
              <a:rPr lang="en-US" sz="2200" b="1" u="sng">
                <a:solidFill>
                  <a:srgbClr val="84161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Integrating UDL strategies into the online course development process: Instructional designers’ perspectives</a:t>
            </a:r>
            <a:r>
              <a:rPr lang="en-US" sz="2200">
                <a:solidFill>
                  <a:srgbClr val="212529"/>
                </a:solidFill>
              </a:rPr>
              <a:t>. Online Learning, 23(1), 206-235. </a:t>
            </a:r>
            <a:endParaRPr sz="2200">
              <a:solidFill>
                <a:srgbClr val="212529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 Accessibility</a:t>
            </a:r>
            <a:endParaRPr/>
          </a:p>
        </p:txBody>
      </p:sp>
      <p:sp>
        <p:nvSpPr>
          <p:cNvPr id="755" name="Google Shape;755;p69"/>
          <p:cNvSpPr txBox="1"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Reference - Semantic Elements</a:t>
            </a:r>
            <a:r>
              <a:rPr lang="en-US" sz="2200"/>
              <a:t>. (2022). OU Libraries Guide. 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“</a:t>
            </a:r>
            <a:r>
              <a:rPr lang="en-US" sz="2200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“Curb Cut” Effect: An Accessible Web Benefits All</a:t>
            </a:r>
            <a:r>
              <a:rPr lang="en-US" sz="2200"/>
              <a:t>.” (2019). </a:t>
            </a:r>
            <a:r>
              <a:rPr lang="en-US" sz="2200" i="1"/>
              <a:t>Introduction to Web Accessibility</a:t>
            </a:r>
            <a:r>
              <a:rPr lang="en-US" sz="2200"/>
              <a:t> by Ryerson University, The Chang School.</a:t>
            </a:r>
            <a:r>
              <a:rPr lang="en-US" sz="2200" i="1"/>
              <a:t> </a:t>
            </a:r>
            <a:endParaRPr sz="22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Burgstahler S. (2021). </a:t>
            </a:r>
            <a:r>
              <a:rPr lang="en-US" sz="2200" b="1" u="sng">
                <a:solidFill>
                  <a:srgbClr val="84161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higher education learned about the accessibility of online opportunities during a pandemic</a:t>
            </a:r>
            <a:r>
              <a:rPr lang="en-US" sz="2200"/>
              <a:t>. Journal of Higher Education Theory and Practice. 21(7):160-170.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Kriger, S. (2022). </a:t>
            </a:r>
            <a:r>
              <a:rPr lang="en-US" sz="2200" b="1" u="sng">
                <a:solidFill>
                  <a:srgbClr val="84161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Myths</a:t>
            </a:r>
            <a:r>
              <a:rPr lang="en-US" sz="2200"/>
              <a:t>. a11ymyths.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Matz, A., Bosak-Schroeder, C. and the CripAntiquity community. (2020). </a:t>
            </a:r>
            <a:r>
              <a:rPr lang="en-US" sz="2200" b="1" u="sng">
                <a:solidFill>
                  <a:srgbClr val="84161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Graduate Programs More Accessible</a:t>
            </a:r>
            <a:r>
              <a:rPr lang="en-US" sz="2200" i="1"/>
              <a:t>. </a:t>
            </a:r>
            <a:endParaRPr sz="22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Myths About Accessibility</a:t>
            </a:r>
            <a:r>
              <a:rPr lang="en-US" sz="2200"/>
              <a:t>. (n.d.). Texas A&amp;M Division of Information Technology. </a:t>
            </a:r>
            <a:endParaRPr sz="2200" i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u="sng">
                <a:solidFill>
                  <a:srgbClr val="84161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 Reader User Survey #9 Results</a:t>
            </a:r>
            <a:r>
              <a:rPr lang="en-US" sz="2200"/>
              <a:t> (2021). WebAIM. </a:t>
            </a:r>
            <a:endParaRPr sz="220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Terms</a:t>
            </a:r>
            <a:endParaRPr dirty="0"/>
          </a:p>
        </p:txBody>
      </p:sp>
      <p:pic>
        <p:nvPicPr>
          <p:cNvPr id="117" name="Google Shape;117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175" y="1189862"/>
            <a:ext cx="1586700" cy="158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419425" y="2918738"/>
            <a:ext cx="3124200" cy="26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Student-centered Learning</a:t>
            </a:r>
            <a:endParaRPr sz="2600" b="1">
              <a:solidFill>
                <a:srgbClr val="841617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</a:rPr>
              <a:t>Considering the students’ learning needs when 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creating a course</a:t>
            </a:r>
            <a:endParaRPr sz="2600" b="1"/>
          </a:p>
        </p:txBody>
      </p:sp>
      <p:pic>
        <p:nvPicPr>
          <p:cNvPr id="119" name="Google Shape;119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9242" y="1432734"/>
            <a:ext cx="1100955" cy="11009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3532819" y="2918738"/>
            <a:ext cx="2533800" cy="30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Accessibility</a:t>
            </a:r>
            <a:endParaRPr sz="2600" b="1">
              <a:solidFill>
                <a:srgbClr val="84161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</a:rPr>
              <a:t>Ensuring </a:t>
            </a:r>
            <a:r>
              <a:rPr lang="en-US" sz="2500" b="1">
                <a:solidFill>
                  <a:schemeClr val="dk1"/>
                </a:solidFill>
              </a:rPr>
              <a:t>all</a:t>
            </a:r>
            <a:r>
              <a:rPr lang="en-US" sz="2500">
                <a:solidFill>
                  <a:schemeClr val="dk1"/>
                </a:solidFill>
              </a:rPr>
              <a:t> users have equal access 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to content and services</a:t>
            </a:r>
            <a:endParaRPr sz="2600"/>
          </a:p>
        </p:txBody>
      </p:sp>
      <p:pic>
        <p:nvPicPr>
          <p:cNvPr id="121" name="Google Shape;121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0651" y="1269950"/>
            <a:ext cx="1426525" cy="1426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6015864" y="2918738"/>
            <a:ext cx="2816100" cy="30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Usability</a:t>
            </a:r>
            <a:endParaRPr sz="2600" b="1">
              <a:solidFill>
                <a:srgbClr val="84161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</a:rPr>
              <a:t>Designing an effective, </a:t>
            </a:r>
            <a:br>
              <a:rPr lang="en-US" sz="2500">
                <a:solidFill>
                  <a:schemeClr val="dk1"/>
                </a:solidFill>
              </a:rPr>
            </a:br>
            <a:r>
              <a:rPr lang="en-US" sz="2500">
                <a:solidFill>
                  <a:schemeClr val="dk1"/>
                </a:solidFill>
              </a:rPr>
              <a:t>efficient, and inclusive learner experience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781263" y="2918738"/>
            <a:ext cx="2991300" cy="26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841617"/>
                </a:solidFill>
              </a:rPr>
              <a:t>Accommodations</a:t>
            </a:r>
            <a:endParaRPr sz="2600" b="1">
              <a:solidFill>
                <a:srgbClr val="84161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 b="1"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>
                <a:solidFill>
                  <a:schemeClr val="dk1"/>
                </a:solidFill>
              </a:rPr>
              <a:t>Adapting a course or materials to meet an individual’s specific needs</a:t>
            </a:r>
            <a:endParaRPr sz="2600" b="1"/>
          </a:p>
        </p:txBody>
      </p:sp>
      <p:pic>
        <p:nvPicPr>
          <p:cNvPr id="124" name="Google Shape;124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97787" y="1269952"/>
            <a:ext cx="1358258" cy="14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 Technology</a:t>
            </a:r>
            <a:endParaRPr/>
          </a:p>
        </p:txBody>
      </p:sp>
      <p:sp>
        <p:nvSpPr>
          <p:cNvPr id="762" name="Google Shape;762;p70"/>
          <p:cNvSpPr txBox="1">
            <a:spLocks noGrp="1"/>
          </p:cNvSpPr>
          <p:nvPr>
            <p:ph type="body" idx="1"/>
          </p:nvPr>
        </p:nvSpPr>
        <p:spPr>
          <a:xfrm>
            <a:off x="609600" y="1234975"/>
            <a:ext cx="10972800" cy="4759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u="sng">
                <a:solidFill>
                  <a:srgbClr val="84161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Best Practices for Zoom Meetings</a:t>
            </a:r>
            <a:r>
              <a:rPr lang="en-US" sz="2100"/>
              <a:t>. (n.d.). Yale University ITS Services.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u="sng">
                <a:solidFill>
                  <a:srgbClr val="84161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Canvas Tool Accessibility</a:t>
            </a:r>
            <a:r>
              <a:rPr lang="en-US" sz="2100"/>
              <a:t>. University of Minnesota Course: Creating Accessible Canvas Courses.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Gernsbacher, M. A. (2015). “</a:t>
            </a:r>
            <a:r>
              <a:rPr lang="en-US" sz="2100" b="1" u="sng">
                <a:solidFill>
                  <a:srgbClr val="84161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Captions Benefit Everyone</a:t>
            </a:r>
            <a:r>
              <a:rPr lang="en-US" sz="2100"/>
              <a:t>.” Policy insights from the behavioral and brain sciences vol. 2,1: 195-202.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Lewis, Elisa. (2022). </a:t>
            </a:r>
            <a:r>
              <a:rPr lang="en-US" sz="2100" b="1" u="sng">
                <a:solidFill>
                  <a:srgbClr val="84161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 Benefits of Video Transcription &amp; Captioning</a:t>
            </a:r>
            <a:r>
              <a:rPr lang="en-US" sz="2100"/>
              <a:t>. 3 Play Media.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Stritto and Linder. (2017). </a:t>
            </a:r>
            <a:r>
              <a:rPr lang="en-US" sz="2100" b="1" u="sng">
                <a:solidFill>
                  <a:srgbClr val="84161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Rising Tide: How Closed Captions Can Benefit All Students</a:t>
            </a:r>
            <a:r>
              <a:rPr lang="en-US" sz="2100"/>
              <a:t>. EDUCAUSE.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u="sng">
                <a:solidFill>
                  <a:srgbClr val="84161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Accessibility</a:t>
            </a:r>
            <a:r>
              <a:rPr lang="en-US" sz="2100"/>
              <a:t>. (n.d.). California State University Northridge Universal Design Center.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u="sng">
                <a:solidFill>
                  <a:srgbClr val="84161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Zoom Accessibility Best Practices</a:t>
            </a:r>
            <a:r>
              <a:rPr lang="en-US" sz="2100"/>
              <a:t>. (n.d.). Montgomery College Universal Design Center.  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 u="sng">
                <a:solidFill>
                  <a:srgbClr val="841617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2018 Canvas Mobile Survey</a:t>
            </a:r>
            <a:r>
              <a:rPr lang="en-US" sz="2100"/>
              <a:t>. University of Central Florida Division of Digital Learning. </a:t>
            </a:r>
            <a:endParaRPr sz="21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Q&amp;A</a:t>
            </a:r>
            <a:endParaRPr/>
          </a:p>
        </p:txBody>
      </p:sp>
      <p:pic>
        <p:nvPicPr>
          <p:cNvPr id="769" name="Google Shape;769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4225" y="1454975"/>
            <a:ext cx="5923548" cy="3948051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963084" y="4179177"/>
            <a:ext cx="10363200" cy="136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Disability &amp; Online Courses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8098475" y="554065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Source: CDC (2020)</a:t>
            </a:r>
            <a:endParaRPr sz="19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D65346-616F-86ED-5B48-07977719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27264" r="57837" b="37345"/>
          <a:stretch/>
        </p:blipFill>
        <p:spPr bwMode="auto">
          <a:xfrm>
            <a:off x="902043" y="2083599"/>
            <a:ext cx="4737931" cy="2831204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Prevalence of Disability in U.S. Adults</a:t>
            </a:r>
            <a:endParaRPr dirty="0"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4"/>
          </p:nvPr>
        </p:nvSpPr>
        <p:spPr>
          <a:xfrm>
            <a:off x="6193375" y="2083599"/>
            <a:ext cx="5388900" cy="3054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480"/>
              </a:spcBef>
              <a:spcAft>
                <a:spcPts val="0"/>
              </a:spcAft>
              <a:buSzPts val="3200"/>
              <a:buChar char="•"/>
            </a:pPr>
            <a:r>
              <a:rPr lang="en-US" sz="3200" b="1">
                <a:solidFill>
                  <a:srgbClr val="841617"/>
                </a:solidFill>
              </a:rPr>
              <a:t>61 million adults</a:t>
            </a:r>
            <a:r>
              <a:rPr lang="en-US" sz="3200"/>
              <a:t> have some type of disability</a:t>
            </a:r>
            <a:endParaRPr sz="3200"/>
          </a:p>
          <a:p>
            <a:pPr marL="457200" lvl="0" indent="-431800" algn="l" rtl="0">
              <a:spcBef>
                <a:spcPts val="1000"/>
              </a:spcBef>
              <a:spcAft>
                <a:spcPts val="1000"/>
              </a:spcAft>
              <a:buSzPts val="3200"/>
              <a:buChar char="•"/>
            </a:pPr>
            <a:r>
              <a:rPr lang="en-US" sz="3200"/>
              <a:t>Equal to </a:t>
            </a:r>
            <a:r>
              <a:rPr lang="en-US" sz="3200" b="1">
                <a:solidFill>
                  <a:srgbClr val="841617"/>
                </a:solidFill>
              </a:rPr>
              <a:t>1 in 4 people</a:t>
            </a:r>
            <a:r>
              <a:rPr lang="en-US" sz="3200"/>
              <a:t> in the U.S. adult population</a:t>
            </a:r>
            <a:endParaRPr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6504925" y="5605000"/>
            <a:ext cx="5321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Sources: Burgstahler (2021); National Center for Learning Disabilities (n.d.); National Center for Education Statistics (2021); Roberts, J. B., et al (2011). </a:t>
            </a:r>
            <a:endParaRPr sz="1500"/>
          </a:p>
        </p:txBody>
      </p:sp>
      <p:pic>
        <p:nvPicPr>
          <p:cNvPr id="146" name="Google Shape;146;p19" title="Disability is on the rise and disability is often not disclosed to an online instructor."/>
          <p:cNvPicPr preferRelativeResize="0"/>
          <p:nvPr/>
        </p:nvPicPr>
        <p:blipFill rotWithShape="1">
          <a:blip r:embed="rId3">
            <a:alphaModFix/>
          </a:blip>
          <a:srcRect t="13374" b="47610"/>
          <a:stretch/>
        </p:blipFill>
        <p:spPr>
          <a:xfrm>
            <a:off x="1378963" y="1878625"/>
            <a:ext cx="9434074" cy="3100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</p:pic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68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Disability in Post-Secondary Settings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2985</Words>
  <Application>Microsoft Macintosh PowerPoint</Application>
  <PresentationFormat>Widescreen</PresentationFormat>
  <Paragraphs>420</Paragraphs>
  <Slides>61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OU Online Conference 2022 Clarissa Anderson, Office of Digital Learning</vt:lpstr>
      <vt:lpstr>About Me</vt:lpstr>
      <vt:lpstr>About This Session</vt:lpstr>
      <vt:lpstr>Getting Help on Accessibility/UDL</vt:lpstr>
      <vt:lpstr>Key Terms</vt:lpstr>
      <vt:lpstr>Key Terms</vt:lpstr>
      <vt:lpstr>Disability &amp; Online Courses</vt:lpstr>
      <vt:lpstr>Prevalence of Disability in U.S. Adults</vt:lpstr>
      <vt:lpstr>Disability in Post-Secondary Settings</vt:lpstr>
      <vt:lpstr>Accommodations in Online Courses</vt:lpstr>
      <vt:lpstr>Approaches to Accessibility</vt:lpstr>
      <vt:lpstr>Types of Disabilities</vt:lpstr>
      <vt:lpstr>Facts on Accessibility</vt:lpstr>
      <vt:lpstr>Laws &amp; Guidelines</vt:lpstr>
      <vt:lpstr>Implications of Complaints and Lawsuits</vt:lpstr>
      <vt:lpstr>Integrating Accessibility &amp; Course Development</vt:lpstr>
      <vt:lpstr>Common Issues Individuals with Disabilities  Encounter in Online Courses</vt:lpstr>
      <vt:lpstr>Action Plan: Designing for Accessibility</vt:lpstr>
      <vt:lpstr>Questions to Ask During Course Development</vt:lpstr>
      <vt:lpstr>Universal Design &amp; Universal Design for Learning</vt:lpstr>
      <vt:lpstr>Discussion</vt:lpstr>
      <vt:lpstr>Defining Universal Design</vt:lpstr>
      <vt:lpstr>Universal Design Example: Curb Cuts</vt:lpstr>
      <vt:lpstr>Universal Design &amp; Universal Design for Learning (UDL)</vt:lpstr>
      <vt:lpstr>Defining Universal Design for Learning</vt:lpstr>
      <vt:lpstr>UDL Example: Captions</vt:lpstr>
      <vt:lpstr>Benefits of UDL</vt:lpstr>
      <vt:lpstr>UDL Guidelines</vt:lpstr>
      <vt:lpstr>Outlining UDL</vt:lpstr>
      <vt:lpstr>Discussion</vt:lpstr>
      <vt:lpstr>Five Strategies for Faculty to Apply UDL (Tobin, 2014)</vt:lpstr>
      <vt:lpstr>UDL &amp; Syllabi Action Plan</vt:lpstr>
      <vt:lpstr>Plus One Thinking &amp; Inclusive Teaching</vt:lpstr>
      <vt:lpstr>Designing Accessible Content on Canvas</vt:lpstr>
      <vt:lpstr>Accessibility Principles</vt:lpstr>
      <vt:lpstr>Accessible Documents</vt:lpstr>
      <vt:lpstr>Assistive Technology</vt:lpstr>
      <vt:lpstr>Document Accessibility &amp;  Preferences of Screen Reader Users</vt:lpstr>
      <vt:lpstr>Screen Reader Demo</vt:lpstr>
      <vt:lpstr>7 Core Accessibility Skills</vt:lpstr>
      <vt:lpstr>Headings</vt:lpstr>
      <vt:lpstr>Hyperlink Accessibility</vt:lpstr>
      <vt:lpstr>Checking Links</vt:lpstr>
      <vt:lpstr>Image Accessibility (Alt Text)</vt:lpstr>
      <vt:lpstr>Canvas Accessibility Checker</vt:lpstr>
      <vt:lpstr>Table Accessibility</vt:lpstr>
      <vt:lpstr>Mobile Compatibility</vt:lpstr>
      <vt:lpstr>Multimedia &amp; Web Conferencing</vt:lpstr>
      <vt:lpstr>MyMedia</vt:lpstr>
      <vt:lpstr>Zoom</vt:lpstr>
      <vt:lpstr>Resources</vt:lpstr>
      <vt:lpstr>Resources</vt:lpstr>
      <vt:lpstr>Presentation References</vt:lpstr>
      <vt:lpstr>References: Disability</vt:lpstr>
      <vt:lpstr>References: UDL Principles</vt:lpstr>
      <vt:lpstr>References: UDL Perspectives</vt:lpstr>
      <vt:lpstr>References: UDL &amp; Online Courses</vt:lpstr>
      <vt:lpstr>References: Inclusive Instructional Design</vt:lpstr>
      <vt:lpstr>References: Accessibility</vt:lpstr>
      <vt:lpstr>References: Technology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Online Conference 2022 Clarissa Anderson, Office of Digital Learning</dc:title>
  <cp:lastModifiedBy>Anderson, Clarissa M.</cp:lastModifiedBy>
  <cp:revision>19</cp:revision>
  <dcterms:modified xsi:type="dcterms:W3CDTF">2022-08-04T19:32:30Z</dcterms:modified>
</cp:coreProperties>
</file>